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71" r:id="rId12"/>
    <p:sldId id="266" r:id="rId13"/>
    <p:sldId id="267" r:id="rId14"/>
    <p:sldId id="268" r:id="rId15"/>
    <p:sldId id="269"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7C8ABC-8F72-4AF1-812D-3256062AD6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BCCE8F-EC4E-4D98-AAD0-D67F1EF1A63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1E66213-9AA7-429E-A5F8-DED3EA6BD2D6}"/>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5" name="Footer Placeholder 4">
            <a:extLst>
              <a:ext uri="{FF2B5EF4-FFF2-40B4-BE49-F238E27FC236}">
                <a16:creationId xmlns:a16="http://schemas.microsoft.com/office/drawing/2014/main" id="{9C3B42BD-5986-4D17-8E85-1F81B9C541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A60C07-8F00-45EC-8E25-683512B68D19}"/>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4098080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1338B-2CEC-471B-8DAD-2B2C84A008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30DB3F-5D42-460D-BF8C-DBE17D8B58B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F66F8F-41CB-4688-89DE-92937FAC43AD}"/>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5" name="Footer Placeholder 4">
            <a:extLst>
              <a:ext uri="{FF2B5EF4-FFF2-40B4-BE49-F238E27FC236}">
                <a16:creationId xmlns:a16="http://schemas.microsoft.com/office/drawing/2014/main" id="{8AFA60A1-7A17-4744-B3DD-A8C7043512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93B3352-0D43-4BC7-AAA1-B7E50A3E2C7B}"/>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8981227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F4056-5254-4D9E-BF48-F033CAC3DB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DD2E82-9BD5-4213-8129-77D6D9FA822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0E31B46-D86C-4313-B521-3501C894B147}"/>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5" name="Footer Placeholder 4">
            <a:extLst>
              <a:ext uri="{FF2B5EF4-FFF2-40B4-BE49-F238E27FC236}">
                <a16:creationId xmlns:a16="http://schemas.microsoft.com/office/drawing/2014/main" id="{69523E60-74DF-4F5E-B5B1-23D821502DF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4DEC7CC-9324-4C1E-B873-D243ABB8232E}"/>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10719083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AA032E-5140-4774-84D1-E634559203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BFE683-C3A6-4360-B3DA-7CE55321E8A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ABC691-052E-4C2D-A229-E0956A046B0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F045ABB-FC55-4D82-B1C1-A93B5BC6E5EA}"/>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6" name="Footer Placeholder 5">
            <a:extLst>
              <a:ext uri="{FF2B5EF4-FFF2-40B4-BE49-F238E27FC236}">
                <a16:creationId xmlns:a16="http://schemas.microsoft.com/office/drawing/2014/main" id="{C4637A46-89F2-4AFF-A31F-6260408620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07ABCB-7C2D-425F-A23E-70EFA4FDA22F}"/>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41764828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5FDDD-0738-4058-A69E-91A69A38CEF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91F6236-43F8-4E5D-BDD7-749D19E22E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1A4238E-06B1-43BF-B48E-47C31DB5570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E84C691-521D-4D19-B0CF-90729FD7AED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7BE0504-9BF9-492E-9077-6B2A79BD43F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0EFF38F-C4B2-4AD1-AE55-BD51BDF8B391}"/>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8" name="Footer Placeholder 7">
            <a:extLst>
              <a:ext uri="{FF2B5EF4-FFF2-40B4-BE49-F238E27FC236}">
                <a16:creationId xmlns:a16="http://schemas.microsoft.com/office/drawing/2014/main" id="{A9C24582-2695-480B-8DBA-E1DB70A2B0A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0BEEE24-8FC6-4415-B7D4-6FDB011D8904}"/>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41927908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25CE88-1726-4A2B-9D56-6DCC466DD05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7C5114E-E525-43D6-B0A2-69EE1ACD1962}"/>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4" name="Footer Placeholder 3">
            <a:extLst>
              <a:ext uri="{FF2B5EF4-FFF2-40B4-BE49-F238E27FC236}">
                <a16:creationId xmlns:a16="http://schemas.microsoft.com/office/drawing/2014/main" id="{561AD1F2-6CA3-4C71-AE7A-59404C194D8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0E1BCAE-A367-480B-8AAD-1DEEC4440457}"/>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12256354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363FC47-6C5A-462E-8D33-C424B738B944}"/>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3" name="Footer Placeholder 2">
            <a:extLst>
              <a:ext uri="{FF2B5EF4-FFF2-40B4-BE49-F238E27FC236}">
                <a16:creationId xmlns:a16="http://schemas.microsoft.com/office/drawing/2014/main" id="{6E16D107-146A-4A0B-BF9A-A120B76D41E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294BD8-0F12-46FF-B6FA-6A3CC5A93A85}"/>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38741487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2DF92-9EF3-460F-99FD-B20B1F6D3DB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AC16B6-FEC8-4E9D-BFDA-8436193F9B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FEDD40-F802-4BF6-BC4F-C4E74A17AD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03BB5DC-3ABB-4731-B8BF-5AA4DCD72002}"/>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6" name="Footer Placeholder 5">
            <a:extLst>
              <a:ext uri="{FF2B5EF4-FFF2-40B4-BE49-F238E27FC236}">
                <a16:creationId xmlns:a16="http://schemas.microsoft.com/office/drawing/2014/main" id="{8DCC8180-DC42-4413-B7D0-D37869FBC55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8E4ECC-8ACD-42C3-89C5-F45D2C75B7BE}"/>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3279042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8565C-F484-4C6F-8B96-B1508DB550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D8CC0B-1D48-4730-9319-C53D3D947BC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BCBDBC9-7FB7-4748-AD0B-F7ECEE8243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E641352-D8A4-4979-98F9-274B9A140525}"/>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6" name="Footer Placeholder 5">
            <a:extLst>
              <a:ext uri="{FF2B5EF4-FFF2-40B4-BE49-F238E27FC236}">
                <a16:creationId xmlns:a16="http://schemas.microsoft.com/office/drawing/2014/main" id="{10A0192B-AFD9-4469-B49E-B2A6A153D9F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CA575DA-49F4-4BF1-AAB2-C0AEDB7D6D3C}"/>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420511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E7FE5-C0D2-4675-872A-5DFE8A8CBC8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C425E66-4CF1-4CE5-8BCE-C17316EDB99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FC30BD-291F-4597-831C-A29FED1A1A63}"/>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5" name="Footer Placeholder 4">
            <a:extLst>
              <a:ext uri="{FF2B5EF4-FFF2-40B4-BE49-F238E27FC236}">
                <a16:creationId xmlns:a16="http://schemas.microsoft.com/office/drawing/2014/main" id="{D62F7004-284A-4AE1-90E1-1486BB7F05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408F8B-5F94-4572-AD49-DAE3E659C44D}"/>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2923224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FF87F2A-2F0E-451C-80D1-454323928B4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201897-908D-4CA7-8C8A-1A1E4F18534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0DBE76-8FCA-462A-B498-B3D989E5E797}"/>
              </a:ext>
            </a:extLst>
          </p:cNvPr>
          <p:cNvSpPr>
            <a:spLocks noGrp="1"/>
          </p:cNvSpPr>
          <p:nvPr>
            <p:ph type="dt" sz="half" idx="10"/>
          </p:nvPr>
        </p:nvSpPr>
        <p:spPr/>
        <p:txBody>
          <a:bodyPr/>
          <a:lstStyle/>
          <a:p>
            <a:fld id="{CC6FA2C9-51A7-441D-807F-B3C1E0E3589E}" type="datetimeFigureOut">
              <a:rPr lang="en-GB" smtClean="0"/>
              <a:t>24/05/2022</a:t>
            </a:fld>
            <a:endParaRPr lang="en-GB"/>
          </a:p>
        </p:txBody>
      </p:sp>
      <p:sp>
        <p:nvSpPr>
          <p:cNvPr id="5" name="Footer Placeholder 4">
            <a:extLst>
              <a:ext uri="{FF2B5EF4-FFF2-40B4-BE49-F238E27FC236}">
                <a16:creationId xmlns:a16="http://schemas.microsoft.com/office/drawing/2014/main" id="{47104BC4-9EFA-4F1B-A675-3FFCE3C5ACE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C0A670F-23B2-4D29-957B-0393A255B20B}"/>
              </a:ext>
            </a:extLst>
          </p:cNvPr>
          <p:cNvSpPr>
            <a:spLocks noGrp="1"/>
          </p:cNvSpPr>
          <p:nvPr>
            <p:ph type="sldNum" sz="quarter" idx="12"/>
          </p:nvPr>
        </p:nvSpPr>
        <p:spPr/>
        <p:txBody>
          <a:bodyPr/>
          <a:lstStyle/>
          <a:p>
            <a:fld id="{0893EADF-E12E-42B1-A832-C4583B22B0C2}" type="slidenum">
              <a:rPr lang="en-GB" smtClean="0"/>
              <a:t>‹#›</a:t>
            </a:fld>
            <a:endParaRPr lang="en-GB"/>
          </a:p>
        </p:txBody>
      </p:sp>
    </p:spTree>
    <p:extLst>
      <p:ext uri="{BB962C8B-B14F-4D97-AF65-F5344CB8AC3E}">
        <p14:creationId xmlns:p14="http://schemas.microsoft.com/office/powerpoint/2010/main" val="36133611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675046-49DA-4C74-905C-874E815714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44A4242-CA1A-4A42-B636-22C17F71E7C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B14C6D-988F-49B9-89AF-8B8D4CF030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6FA2C9-51A7-441D-807F-B3C1E0E3589E}" type="datetimeFigureOut">
              <a:rPr lang="en-GB" smtClean="0"/>
              <a:t>24/05/2022</a:t>
            </a:fld>
            <a:endParaRPr lang="en-GB"/>
          </a:p>
        </p:txBody>
      </p:sp>
      <p:sp>
        <p:nvSpPr>
          <p:cNvPr id="5" name="Footer Placeholder 4">
            <a:extLst>
              <a:ext uri="{FF2B5EF4-FFF2-40B4-BE49-F238E27FC236}">
                <a16:creationId xmlns:a16="http://schemas.microsoft.com/office/drawing/2014/main" id="{F28AF826-29EC-41A4-AE61-1877AC7B49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EADBAE1-389E-4DC7-B345-715730E37CA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93EADF-E12E-42B1-A832-C4583B22B0C2}" type="slidenum">
              <a:rPr lang="en-GB" smtClean="0"/>
              <a:t>‹#›</a:t>
            </a:fld>
            <a:endParaRPr lang="en-GB"/>
          </a:p>
        </p:txBody>
      </p:sp>
    </p:spTree>
    <p:extLst>
      <p:ext uri="{BB962C8B-B14F-4D97-AF65-F5344CB8AC3E}">
        <p14:creationId xmlns:p14="http://schemas.microsoft.com/office/powerpoint/2010/main" val="6759888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arebee.com/workouts.html" TargetMode="External"/><Relationship Id="rId7"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s://www.youtube.com/channel/UCAxW1XT0iEJo0TYlRfn6rYQ"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18.png"/><Relationship Id="rId3" Type="http://schemas.openxmlformats.org/officeDocument/2006/relationships/image" Target="../media/image14.png"/><Relationship Id="rId7" Type="http://schemas.openxmlformats.org/officeDocument/2006/relationships/image" Target="../media/image15.png"/><Relationship Id="rId12" Type="http://schemas.openxmlformats.org/officeDocument/2006/relationships/hyperlink" Target="http://www.thecalmzone.net/" TargetMode="Externa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hyperlink" Target="http://www.familylives.org.uk/" TargetMode="External"/><Relationship Id="rId11" Type="http://schemas.openxmlformats.org/officeDocument/2006/relationships/hyperlink" Target="http://www.anxietyuk.org.uk/" TargetMode="External"/><Relationship Id="rId5" Type="http://schemas.openxmlformats.org/officeDocument/2006/relationships/hyperlink" Target="http://www.samaritans.org/" TargetMode="External"/><Relationship Id="rId10" Type="http://schemas.openxmlformats.org/officeDocument/2006/relationships/hyperlink" Target="http://www.youngminds.org.uk/" TargetMode="External"/><Relationship Id="rId4" Type="http://schemas.openxmlformats.org/officeDocument/2006/relationships/hyperlink" Target="http://www.kooth.com/" TargetMode="External"/><Relationship Id="rId9" Type="http://schemas.openxmlformats.org/officeDocument/2006/relationships/image" Target="../media/image17.png"/><Relationship Id="rId1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20B53C-A790-4756-BF2E-F6A64EB05C35}"/>
              </a:ext>
            </a:extLst>
          </p:cNvPr>
          <p:cNvSpPr>
            <a:spLocks noGrp="1"/>
          </p:cNvSpPr>
          <p:nvPr>
            <p:ph type="ctrTitle"/>
          </p:nvPr>
        </p:nvSpPr>
        <p:spPr>
          <a:xfrm>
            <a:off x="172278" y="1122363"/>
            <a:ext cx="10495722" cy="2387600"/>
          </a:xfrm>
        </p:spPr>
        <p:txBody>
          <a:bodyPr/>
          <a:lstStyle/>
          <a:p>
            <a:r>
              <a:rPr lang="en-US" b="1">
                <a:latin typeface="+mn-lt"/>
              </a:rPr>
              <a:t>My Teen - Tips </a:t>
            </a:r>
            <a:r>
              <a:rPr lang="en-US" b="1" dirty="0">
                <a:latin typeface="+mn-lt"/>
              </a:rPr>
              <a:t>for Parents</a:t>
            </a:r>
            <a:endParaRPr lang="en-GB" b="1" dirty="0">
              <a:latin typeface="+mn-lt"/>
            </a:endParaRPr>
          </a:p>
        </p:txBody>
      </p:sp>
      <p:sp>
        <p:nvSpPr>
          <p:cNvPr id="3" name="Subtitle 2">
            <a:extLst>
              <a:ext uri="{FF2B5EF4-FFF2-40B4-BE49-F238E27FC236}">
                <a16:creationId xmlns:a16="http://schemas.microsoft.com/office/drawing/2014/main" id="{CE5B11DD-DB6D-444D-AD06-EEC8DA1A1629}"/>
              </a:ext>
            </a:extLst>
          </p:cNvPr>
          <p:cNvSpPr>
            <a:spLocks noGrp="1"/>
          </p:cNvSpPr>
          <p:nvPr>
            <p:ph type="subTitle" idx="1"/>
          </p:nvPr>
        </p:nvSpPr>
        <p:spPr/>
        <p:txBody>
          <a:bodyPr/>
          <a:lstStyle/>
          <a:p>
            <a:endParaRPr lang="en-US" dirty="0"/>
          </a:p>
          <a:p>
            <a:r>
              <a:rPr lang="en-US" dirty="0"/>
              <a:t>Hints and suggestions for supporting your child.</a:t>
            </a:r>
          </a:p>
        </p:txBody>
      </p:sp>
      <p:pic>
        <p:nvPicPr>
          <p:cNvPr id="5" name="Picture 4">
            <a:extLst>
              <a:ext uri="{FF2B5EF4-FFF2-40B4-BE49-F238E27FC236}">
                <a16:creationId xmlns:a16="http://schemas.microsoft.com/office/drawing/2014/main" id="{5FDF9E21-7321-44ED-A22D-834F429607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7487" y="84069"/>
            <a:ext cx="1984513" cy="1984513"/>
          </a:xfrm>
          <a:prstGeom prst="rect">
            <a:avLst/>
          </a:prstGeom>
        </p:spPr>
      </p:pic>
    </p:spTree>
    <p:extLst>
      <p:ext uri="{BB962C8B-B14F-4D97-AF65-F5344CB8AC3E}">
        <p14:creationId xmlns:p14="http://schemas.microsoft.com/office/powerpoint/2010/main" val="22081204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3765190-9F71-4FF3-BBD1-5DDEC1E330DC}"/>
              </a:ext>
            </a:extLst>
          </p:cNvPr>
          <p:cNvPicPr>
            <a:picLocks noChangeAspect="1"/>
          </p:cNvPicPr>
          <p:nvPr/>
        </p:nvPicPr>
        <p:blipFill>
          <a:blip r:embed="rId2"/>
          <a:stretch>
            <a:fillRect/>
          </a:stretch>
        </p:blipFill>
        <p:spPr>
          <a:xfrm>
            <a:off x="10204532" y="92766"/>
            <a:ext cx="1987468" cy="1987468"/>
          </a:xfrm>
          <a:prstGeom prst="rect">
            <a:avLst/>
          </a:prstGeom>
        </p:spPr>
      </p:pic>
      <p:sp>
        <p:nvSpPr>
          <p:cNvPr id="2" name="Title 1">
            <a:extLst>
              <a:ext uri="{FF2B5EF4-FFF2-40B4-BE49-F238E27FC236}">
                <a16:creationId xmlns:a16="http://schemas.microsoft.com/office/drawing/2014/main" id="{0717D2FD-C367-4D0E-9AF7-BAD90A2FB9C8}"/>
              </a:ext>
            </a:extLst>
          </p:cNvPr>
          <p:cNvSpPr>
            <a:spLocks noGrp="1"/>
          </p:cNvSpPr>
          <p:nvPr>
            <p:ph type="title"/>
          </p:nvPr>
        </p:nvSpPr>
        <p:spPr>
          <a:xfrm>
            <a:off x="838200" y="325369"/>
            <a:ext cx="10515600" cy="1325563"/>
          </a:xfrm>
        </p:spPr>
        <p:txBody>
          <a:bodyPr>
            <a:noAutofit/>
          </a:bodyPr>
          <a:lstStyle/>
          <a:p>
            <a:br>
              <a:rPr lang="en-US" sz="2800" b="1" dirty="0">
                <a:latin typeface="+mn-lt"/>
              </a:rPr>
            </a:br>
            <a:r>
              <a:rPr lang="en-US" sz="2400" b="1" dirty="0">
                <a:latin typeface="+mn-lt"/>
              </a:rPr>
              <a:t>What can parents do to help support a healthy lifestyle for their teen? </a:t>
            </a:r>
            <a:br>
              <a:rPr lang="en-US" sz="2400" b="1" dirty="0">
                <a:latin typeface="+mn-lt"/>
              </a:rPr>
            </a:br>
            <a:r>
              <a:rPr lang="en-US" sz="2400" b="1" dirty="0">
                <a:latin typeface="+mn-lt"/>
              </a:rPr>
              <a:t>Here are some suggestions:</a:t>
            </a:r>
            <a:br>
              <a:rPr lang="en-US" sz="2400" b="1" dirty="0">
                <a:latin typeface="+mn-lt"/>
              </a:rPr>
            </a:br>
            <a:endParaRPr lang="en-GB" sz="2400" b="1" dirty="0">
              <a:latin typeface="+mn-lt"/>
            </a:endParaRPr>
          </a:p>
        </p:txBody>
      </p:sp>
      <p:sp>
        <p:nvSpPr>
          <p:cNvPr id="3" name="Content Placeholder 2">
            <a:extLst>
              <a:ext uri="{FF2B5EF4-FFF2-40B4-BE49-F238E27FC236}">
                <a16:creationId xmlns:a16="http://schemas.microsoft.com/office/drawing/2014/main" id="{29852B52-9118-4170-ACD2-982259E1FC17}"/>
              </a:ext>
            </a:extLst>
          </p:cNvPr>
          <p:cNvSpPr>
            <a:spLocks noGrp="1"/>
          </p:cNvSpPr>
          <p:nvPr>
            <p:ph idx="1"/>
          </p:nvPr>
        </p:nvSpPr>
        <p:spPr/>
        <p:txBody>
          <a:bodyPr/>
          <a:lstStyle/>
          <a:p>
            <a:pPr marL="514350" indent="-514350">
              <a:buAutoNum type="arabicPeriod"/>
            </a:pPr>
            <a:endParaRPr lang="en-US" sz="4400" b="1" dirty="0">
              <a:solidFill>
                <a:srgbClr val="00B050"/>
              </a:solidFill>
            </a:endParaRPr>
          </a:p>
          <a:p>
            <a:pPr marL="514350" indent="-514350">
              <a:buAutoNum type="arabicPeriod"/>
            </a:pPr>
            <a:r>
              <a:rPr lang="en-US" sz="4400" b="1" dirty="0">
                <a:solidFill>
                  <a:srgbClr val="00B050"/>
                </a:solidFill>
              </a:rPr>
              <a:t>KEEPING A ROUTINE</a:t>
            </a:r>
          </a:p>
          <a:p>
            <a:pPr marL="0" indent="0">
              <a:buNone/>
            </a:pPr>
            <a:r>
              <a:rPr lang="en-US" dirty="0"/>
              <a:t>Help them create some structure to their day – it is important to get up at a reasonable time and not go to bed too late, to get some fresh air each day and do some physical activity. </a:t>
            </a:r>
          </a:p>
          <a:p>
            <a:pPr marL="0" indent="0">
              <a:buNone/>
            </a:pPr>
            <a:endParaRPr lang="en-US" dirty="0"/>
          </a:p>
          <a:p>
            <a:pPr marL="0" indent="0">
              <a:buNone/>
            </a:pPr>
            <a:r>
              <a:rPr lang="en-US" dirty="0"/>
              <a:t>Here is an example of a Daily Planner you could use with you child to create and keep up some routines:</a:t>
            </a:r>
          </a:p>
        </p:txBody>
      </p:sp>
    </p:spTree>
    <p:extLst>
      <p:ext uri="{BB962C8B-B14F-4D97-AF65-F5344CB8AC3E}">
        <p14:creationId xmlns:p14="http://schemas.microsoft.com/office/powerpoint/2010/main" val="20687667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7F6BA39-3D98-4A82-9E07-1C3DD2C9E528}"/>
              </a:ext>
            </a:extLst>
          </p:cNvPr>
          <p:cNvPicPr>
            <a:picLocks noChangeAspect="1"/>
          </p:cNvPicPr>
          <p:nvPr/>
        </p:nvPicPr>
        <p:blipFill>
          <a:blip r:embed="rId3"/>
          <a:stretch>
            <a:fillRect/>
          </a:stretch>
        </p:blipFill>
        <p:spPr>
          <a:xfrm>
            <a:off x="10204532" y="116962"/>
            <a:ext cx="1987468" cy="1987468"/>
          </a:xfrm>
          <a:prstGeom prst="rect">
            <a:avLst/>
          </a:prstGeom>
        </p:spPr>
      </p:pic>
      <p:graphicFrame>
        <p:nvGraphicFramePr>
          <p:cNvPr id="5" name="Content Placeholder 4">
            <a:extLst>
              <a:ext uri="{FF2B5EF4-FFF2-40B4-BE49-F238E27FC236}">
                <a16:creationId xmlns:a16="http://schemas.microsoft.com/office/drawing/2014/main" id="{8222D3D3-43A7-429A-AD7C-4E3667BE083F}"/>
              </a:ext>
            </a:extLst>
          </p:cNvPr>
          <p:cNvGraphicFramePr>
            <a:graphicFrameLocks noGrp="1" noChangeAspect="1"/>
          </p:cNvGraphicFramePr>
          <p:nvPr>
            <p:ph idx="1"/>
            <p:extLst>
              <p:ext uri="{D42A27DB-BD31-4B8C-83A1-F6EECF244321}">
                <p14:modId xmlns:p14="http://schemas.microsoft.com/office/powerpoint/2010/main" val="456350133"/>
              </p:ext>
            </p:extLst>
          </p:nvPr>
        </p:nvGraphicFramePr>
        <p:xfrm>
          <a:off x="550863" y="143127"/>
          <a:ext cx="5704163" cy="6559085"/>
        </p:xfrm>
        <a:graphic>
          <a:graphicData uri="http://schemas.openxmlformats.org/presentationml/2006/ole">
            <mc:AlternateContent xmlns:mc="http://schemas.openxmlformats.org/markup-compatibility/2006">
              <mc:Choice xmlns:v="urn:schemas-microsoft-com:vml" Requires="v">
                <p:oleObj spid="_x0000_s1054" name="Acrobat Document" r:id="rId4" imgW="5829298" imgH="7543706" progId="AcroExch.Document.DC">
                  <p:embed/>
                </p:oleObj>
              </mc:Choice>
              <mc:Fallback>
                <p:oleObj name="Acrobat Document" r:id="rId4" imgW="5829298" imgH="7543706" progId="AcroExch.Document.DC">
                  <p:embed/>
                  <p:pic>
                    <p:nvPicPr>
                      <p:cNvPr id="0" name=""/>
                      <p:cNvPicPr/>
                      <p:nvPr/>
                    </p:nvPicPr>
                    <p:blipFill>
                      <a:blip r:embed="rId5"/>
                      <a:stretch>
                        <a:fillRect/>
                      </a:stretch>
                    </p:blipFill>
                    <p:spPr>
                      <a:xfrm>
                        <a:off x="550863" y="143127"/>
                        <a:ext cx="5704163" cy="6559085"/>
                      </a:xfrm>
                      <a:prstGeom prst="rect">
                        <a:avLst/>
                      </a:prstGeom>
                    </p:spPr>
                  </p:pic>
                </p:oleObj>
              </mc:Fallback>
            </mc:AlternateContent>
          </a:graphicData>
        </a:graphic>
      </p:graphicFrame>
      <p:sp>
        <p:nvSpPr>
          <p:cNvPr id="6" name="TextBox 5">
            <a:extLst>
              <a:ext uri="{FF2B5EF4-FFF2-40B4-BE49-F238E27FC236}">
                <a16:creationId xmlns:a16="http://schemas.microsoft.com/office/drawing/2014/main" id="{87405AFF-C587-429C-A224-E2490B19DA40}"/>
              </a:ext>
            </a:extLst>
          </p:cNvPr>
          <p:cNvSpPr txBox="1"/>
          <p:nvPr/>
        </p:nvSpPr>
        <p:spPr>
          <a:xfrm>
            <a:off x="6255026" y="2567626"/>
            <a:ext cx="5386111" cy="2677656"/>
          </a:xfrm>
          <a:prstGeom prst="rect">
            <a:avLst/>
          </a:prstGeom>
          <a:noFill/>
        </p:spPr>
        <p:txBody>
          <a:bodyPr wrap="square" rtlCol="0">
            <a:spAutoFit/>
          </a:bodyPr>
          <a:lstStyle/>
          <a:p>
            <a:r>
              <a:rPr lang="en-US" sz="2400" dirty="0"/>
              <a:t>Encouraging your child to help create their own daily goals and activities could be a good way to keep them motivated. Also, letting them know that the family is “in it together” and creating a plan for each member of the household could be beneficial. </a:t>
            </a:r>
            <a:endParaRPr lang="en-GB" sz="2400" dirty="0"/>
          </a:p>
        </p:txBody>
      </p:sp>
    </p:spTree>
    <p:extLst>
      <p:ext uri="{BB962C8B-B14F-4D97-AF65-F5344CB8AC3E}">
        <p14:creationId xmlns:p14="http://schemas.microsoft.com/office/powerpoint/2010/main" val="2481659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0D83F69-211E-4C47-9EFD-D36A0CEF1384}"/>
              </a:ext>
            </a:extLst>
          </p:cNvPr>
          <p:cNvPicPr>
            <a:picLocks noChangeAspect="1"/>
          </p:cNvPicPr>
          <p:nvPr/>
        </p:nvPicPr>
        <p:blipFill>
          <a:blip r:embed="rId2"/>
          <a:stretch>
            <a:fillRect/>
          </a:stretch>
        </p:blipFill>
        <p:spPr>
          <a:xfrm>
            <a:off x="10204532" y="84689"/>
            <a:ext cx="1987468" cy="1987468"/>
          </a:xfrm>
          <a:prstGeom prst="rect">
            <a:avLst/>
          </a:prstGeom>
        </p:spPr>
      </p:pic>
      <p:sp>
        <p:nvSpPr>
          <p:cNvPr id="2" name="Title 1">
            <a:extLst>
              <a:ext uri="{FF2B5EF4-FFF2-40B4-BE49-F238E27FC236}">
                <a16:creationId xmlns:a16="http://schemas.microsoft.com/office/drawing/2014/main" id="{3CC635DF-767D-408A-A6C1-90E77396A457}"/>
              </a:ext>
            </a:extLst>
          </p:cNvPr>
          <p:cNvSpPr>
            <a:spLocks noGrp="1"/>
          </p:cNvSpPr>
          <p:nvPr>
            <p:ph type="title"/>
          </p:nvPr>
        </p:nvSpPr>
        <p:spPr/>
        <p:txBody>
          <a:bodyPr/>
          <a:lstStyle/>
          <a:p>
            <a:r>
              <a:rPr lang="en-US" b="1" dirty="0">
                <a:solidFill>
                  <a:srgbClr val="00B050"/>
                </a:solidFill>
                <a:latin typeface="+mn-lt"/>
              </a:rPr>
              <a:t>2. COPING WITH CHANGE AND WORRY</a:t>
            </a:r>
            <a:endParaRPr lang="en-GB" b="1" dirty="0">
              <a:solidFill>
                <a:srgbClr val="00B050"/>
              </a:solidFill>
              <a:latin typeface="+mn-lt"/>
            </a:endParaRPr>
          </a:p>
        </p:txBody>
      </p:sp>
      <p:sp>
        <p:nvSpPr>
          <p:cNvPr id="3" name="Content Placeholder 2">
            <a:extLst>
              <a:ext uri="{FF2B5EF4-FFF2-40B4-BE49-F238E27FC236}">
                <a16:creationId xmlns:a16="http://schemas.microsoft.com/office/drawing/2014/main" id="{3150D985-E5CE-4B37-830D-C42167A886D3}"/>
              </a:ext>
            </a:extLst>
          </p:cNvPr>
          <p:cNvSpPr>
            <a:spLocks noGrp="1"/>
          </p:cNvSpPr>
          <p:nvPr>
            <p:ph idx="1"/>
          </p:nvPr>
        </p:nvSpPr>
        <p:spPr/>
        <p:txBody>
          <a:bodyPr>
            <a:normAutofit/>
          </a:bodyPr>
          <a:lstStyle/>
          <a:p>
            <a:pPr marL="0" indent="0">
              <a:buNone/>
            </a:pPr>
            <a:r>
              <a:rPr lang="en-US" sz="2000" b="1" dirty="0"/>
              <a:t>“The most important thing is to reassure your teenager that they will cope with the changes. It is really good to have more practice with change, as everyone faces change throughout their lives. Those who handle it best – who can ‘go with the flow’ - will often save themselves a lot of unhappiness and heartache.”</a:t>
            </a:r>
          </a:p>
          <a:p>
            <a:pPr marL="0" indent="0">
              <a:buNone/>
            </a:pPr>
            <a:endParaRPr lang="en-US" sz="2000" dirty="0"/>
          </a:p>
          <a:p>
            <a:pPr marL="0" indent="0">
              <a:buNone/>
            </a:pPr>
            <a:r>
              <a:rPr lang="en-US" sz="2000" dirty="0"/>
              <a:t> - Dr Hayley Van </a:t>
            </a:r>
            <a:r>
              <a:rPr lang="en-US" sz="2000" dirty="0" err="1"/>
              <a:t>Zwanenberg</a:t>
            </a:r>
            <a:r>
              <a:rPr lang="en-US" sz="2000" dirty="0"/>
              <a:t>, Priory Child and Adolescent Psychiatrist.</a:t>
            </a:r>
          </a:p>
          <a:p>
            <a:pPr marL="0" indent="0">
              <a:buNone/>
            </a:pPr>
            <a:endParaRPr lang="en-US" sz="2000" dirty="0"/>
          </a:p>
          <a:p>
            <a:pPr marL="0" indent="0">
              <a:buNone/>
            </a:pPr>
            <a:r>
              <a:rPr lang="en-US" sz="2000" dirty="0"/>
              <a:t>You may want to encourage the use of a “Worry Jar” as this can be a great outlet for anxious thoughts and worries. Read on for a guide to creating your very own…</a:t>
            </a:r>
            <a:endParaRPr lang="en-GB" sz="2000" dirty="0"/>
          </a:p>
        </p:txBody>
      </p:sp>
    </p:spTree>
    <p:extLst>
      <p:ext uri="{BB962C8B-B14F-4D97-AF65-F5344CB8AC3E}">
        <p14:creationId xmlns:p14="http://schemas.microsoft.com/office/powerpoint/2010/main" val="1005070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5ED603F-075B-4C2F-B907-B4DC68D055DF}"/>
              </a:ext>
            </a:extLst>
          </p:cNvPr>
          <p:cNvPicPr>
            <a:picLocks noChangeAspect="1"/>
          </p:cNvPicPr>
          <p:nvPr/>
        </p:nvPicPr>
        <p:blipFill>
          <a:blip r:embed="rId2"/>
          <a:stretch>
            <a:fillRect/>
          </a:stretch>
        </p:blipFill>
        <p:spPr>
          <a:xfrm>
            <a:off x="10204532" y="34172"/>
            <a:ext cx="1987468" cy="1987468"/>
          </a:xfrm>
          <a:prstGeom prst="rect">
            <a:avLst/>
          </a:prstGeom>
        </p:spPr>
      </p:pic>
      <p:sp>
        <p:nvSpPr>
          <p:cNvPr id="3" name="Content Placeholder 2">
            <a:extLst>
              <a:ext uri="{FF2B5EF4-FFF2-40B4-BE49-F238E27FC236}">
                <a16:creationId xmlns:a16="http://schemas.microsoft.com/office/drawing/2014/main" id="{C4D8F708-29CE-420F-A64E-25BC6B69AC3D}"/>
              </a:ext>
            </a:extLst>
          </p:cNvPr>
          <p:cNvSpPr>
            <a:spLocks noGrp="1"/>
          </p:cNvSpPr>
          <p:nvPr>
            <p:ph idx="1"/>
          </p:nvPr>
        </p:nvSpPr>
        <p:spPr>
          <a:xfrm>
            <a:off x="477078" y="384313"/>
            <a:ext cx="5340626" cy="5792650"/>
          </a:xfrm>
        </p:spPr>
        <p:txBody>
          <a:bodyPr>
            <a:normAutofit fontScale="92500" lnSpcReduction="20000"/>
          </a:bodyPr>
          <a:lstStyle/>
          <a:p>
            <a:pPr marL="0" indent="0">
              <a:buNone/>
            </a:pPr>
            <a:r>
              <a:rPr lang="en-US" b="1" dirty="0"/>
              <a:t>Making a Worry Jar/Box</a:t>
            </a:r>
          </a:p>
          <a:p>
            <a:pPr marL="0" indent="0">
              <a:buNone/>
            </a:pPr>
            <a:r>
              <a:rPr lang="en-US" sz="2200" dirty="0"/>
              <a:t>Choose a box or container. If you’re using a cardboard box, seal down the lid using sellotape and then use scissors to make a slit in the top that’s big enough to post slips of paper through – so that it works like a post-box. If you’re using a jar, make sure you can open and close the lid. </a:t>
            </a:r>
          </a:p>
          <a:p>
            <a:pPr marL="0" indent="0">
              <a:buNone/>
            </a:pPr>
            <a:r>
              <a:rPr lang="en-US" sz="2200" dirty="0"/>
              <a:t>Decorate the box together, using things like felt tips, paints, tissue paper, stickers and glitter.</a:t>
            </a:r>
          </a:p>
          <a:p>
            <a:pPr marL="0" indent="0">
              <a:buNone/>
            </a:pPr>
            <a:r>
              <a:rPr lang="en-US" sz="2200" dirty="0"/>
              <a:t>Label the container the ‘Worry Jar’ (or box).</a:t>
            </a:r>
          </a:p>
          <a:p>
            <a:pPr marL="0" indent="0">
              <a:buNone/>
            </a:pPr>
            <a:r>
              <a:rPr lang="en-US" sz="2200" dirty="0"/>
              <a:t>Agree where to store the box, asking your child if a particular place feels right for them. Avoid keeping it in or next to their bedroom. They might want to hide it inside a cupboard somewhere in the house. Or, if they tend to worry about things that are the parents’ job to manage, it could help to keep the box in your bedroom.</a:t>
            </a:r>
          </a:p>
          <a:p>
            <a:pPr marL="0" indent="0">
              <a:buNone/>
            </a:pPr>
            <a:r>
              <a:rPr lang="en-US" sz="2200" dirty="0"/>
              <a:t>Tear up some slips of paper and leave these next to the box with a pen.</a:t>
            </a:r>
          </a:p>
          <a:p>
            <a:pPr marL="0" indent="0">
              <a:buNone/>
            </a:pPr>
            <a:endParaRPr lang="en-US" sz="2200" dirty="0"/>
          </a:p>
          <a:p>
            <a:pPr marL="0" indent="0">
              <a:buNone/>
            </a:pPr>
            <a:r>
              <a:rPr lang="en-US" sz="2200" dirty="0"/>
              <a:t>(Guidance from Youngminds.org.uk).</a:t>
            </a:r>
            <a:endParaRPr lang="en-GB" sz="2200" dirty="0"/>
          </a:p>
        </p:txBody>
      </p:sp>
      <p:pic>
        <p:nvPicPr>
          <p:cNvPr id="5" name="Picture 4">
            <a:extLst>
              <a:ext uri="{FF2B5EF4-FFF2-40B4-BE49-F238E27FC236}">
                <a16:creationId xmlns:a16="http://schemas.microsoft.com/office/drawing/2014/main" id="{52AC0FEE-59BE-4F12-AD45-5C6637549CC1}"/>
              </a:ext>
            </a:extLst>
          </p:cNvPr>
          <p:cNvPicPr>
            <a:picLocks noChangeAspect="1"/>
          </p:cNvPicPr>
          <p:nvPr/>
        </p:nvPicPr>
        <p:blipFill>
          <a:blip r:embed="rId3"/>
          <a:stretch>
            <a:fillRect/>
          </a:stretch>
        </p:blipFill>
        <p:spPr>
          <a:xfrm>
            <a:off x="7786838" y="2021640"/>
            <a:ext cx="3212467" cy="4288809"/>
          </a:xfrm>
          <a:prstGeom prst="rect">
            <a:avLst/>
          </a:prstGeom>
        </p:spPr>
      </p:pic>
    </p:spTree>
    <p:extLst>
      <p:ext uri="{BB962C8B-B14F-4D97-AF65-F5344CB8AC3E}">
        <p14:creationId xmlns:p14="http://schemas.microsoft.com/office/powerpoint/2010/main" val="1145101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85ADA5E-849E-4748-B203-F7E82D615870}"/>
              </a:ext>
            </a:extLst>
          </p:cNvPr>
          <p:cNvPicPr>
            <a:picLocks noChangeAspect="1"/>
          </p:cNvPicPr>
          <p:nvPr/>
        </p:nvPicPr>
        <p:blipFill>
          <a:blip r:embed="rId2"/>
          <a:stretch>
            <a:fillRect/>
          </a:stretch>
        </p:blipFill>
        <p:spPr>
          <a:xfrm>
            <a:off x="10204532" y="87181"/>
            <a:ext cx="1987468" cy="1987468"/>
          </a:xfrm>
          <a:prstGeom prst="rect">
            <a:avLst/>
          </a:prstGeom>
        </p:spPr>
      </p:pic>
      <p:sp>
        <p:nvSpPr>
          <p:cNvPr id="3" name="Content Placeholder 2">
            <a:extLst>
              <a:ext uri="{FF2B5EF4-FFF2-40B4-BE49-F238E27FC236}">
                <a16:creationId xmlns:a16="http://schemas.microsoft.com/office/drawing/2014/main" id="{0F532997-8BB1-4374-9606-DDFBA361C93F}"/>
              </a:ext>
            </a:extLst>
          </p:cNvPr>
          <p:cNvSpPr>
            <a:spLocks noGrp="1"/>
          </p:cNvSpPr>
          <p:nvPr>
            <p:ph idx="1"/>
          </p:nvPr>
        </p:nvSpPr>
        <p:spPr>
          <a:xfrm>
            <a:off x="556592" y="318052"/>
            <a:ext cx="9647940" cy="5858911"/>
          </a:xfrm>
        </p:spPr>
        <p:txBody>
          <a:bodyPr>
            <a:normAutofit fontScale="92500" lnSpcReduction="20000"/>
          </a:bodyPr>
          <a:lstStyle/>
          <a:p>
            <a:pPr marL="0" indent="0">
              <a:buNone/>
            </a:pPr>
            <a:r>
              <a:rPr lang="en-US" b="1" dirty="0"/>
              <a:t>Using Your Worry Jar/Box</a:t>
            </a:r>
          </a:p>
          <a:p>
            <a:pPr marL="0" indent="0">
              <a:buNone/>
            </a:pPr>
            <a:r>
              <a:rPr lang="en-US" sz="2600" dirty="0"/>
              <a:t>Agree a time when you will use the worry box together. Avoid using the box just before bedtime, so your child isn’t worrying whilst trying to sleep.</a:t>
            </a:r>
          </a:p>
          <a:p>
            <a:pPr marL="0" indent="0">
              <a:buNone/>
            </a:pPr>
            <a:r>
              <a:rPr lang="en-US" sz="2600" dirty="0"/>
              <a:t>Ask your child to write or draw anything they’re worrying about on the slips of paper</a:t>
            </a:r>
          </a:p>
          <a:p>
            <a:pPr marL="0" indent="0">
              <a:buNone/>
            </a:pPr>
            <a:r>
              <a:rPr lang="en-US" sz="2600" dirty="0"/>
              <a:t>When your child has finished, ask them to share each worry with you and discuss them. It can be helpful just to listen and acknowledge the worries, although you can talk about solutions or ways to cope if you want to.</a:t>
            </a:r>
          </a:p>
          <a:p>
            <a:pPr marL="0" indent="0">
              <a:buNone/>
            </a:pPr>
            <a:r>
              <a:rPr lang="en-US" sz="2600" dirty="0"/>
              <a:t>Ask your child to fold up the piece of paper and post it into the box.</a:t>
            </a:r>
          </a:p>
          <a:p>
            <a:pPr marL="0" indent="0">
              <a:buNone/>
            </a:pPr>
            <a:r>
              <a:rPr lang="en-US" sz="2600" dirty="0" err="1"/>
              <a:t>Recognise</a:t>
            </a:r>
            <a:r>
              <a:rPr lang="en-US" sz="2600" dirty="0"/>
              <a:t> together that the worries have been given to the box and can be left in there. Agree not to talk about them any more that day – the box has got them and they can be let go.</a:t>
            </a:r>
          </a:p>
          <a:p>
            <a:pPr marL="0" indent="0">
              <a:buNone/>
            </a:pPr>
            <a:r>
              <a:rPr lang="en-US" sz="2600" dirty="0"/>
              <a:t>Close the box and put it away. </a:t>
            </a:r>
          </a:p>
          <a:p>
            <a:pPr marL="0" indent="0">
              <a:buNone/>
            </a:pPr>
            <a:r>
              <a:rPr lang="en-US" sz="2600" dirty="0"/>
              <a:t>Spend some time talking about some positive thoughts to remind your child to try to focus on the good things. </a:t>
            </a:r>
          </a:p>
          <a:p>
            <a:pPr marL="0" indent="0">
              <a:buNone/>
            </a:pPr>
            <a:endParaRPr lang="en-US" sz="2600" dirty="0"/>
          </a:p>
          <a:p>
            <a:pPr marL="0" indent="0">
              <a:buNone/>
            </a:pPr>
            <a:r>
              <a:rPr lang="en-US" sz="2200" dirty="0"/>
              <a:t>(Guidance from Youngminds.org.uk).</a:t>
            </a:r>
          </a:p>
          <a:p>
            <a:pPr marL="0" indent="0">
              <a:buNone/>
            </a:pPr>
            <a:endParaRPr lang="en-US" sz="2600" b="1" dirty="0"/>
          </a:p>
          <a:p>
            <a:pPr marL="0" indent="0">
              <a:buNone/>
            </a:pPr>
            <a:endParaRPr lang="en-GB" sz="2600" b="1" dirty="0"/>
          </a:p>
        </p:txBody>
      </p:sp>
    </p:spTree>
    <p:extLst>
      <p:ext uri="{BB962C8B-B14F-4D97-AF65-F5344CB8AC3E}">
        <p14:creationId xmlns:p14="http://schemas.microsoft.com/office/powerpoint/2010/main" val="1936936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E495C33D-9BC7-4C09-A14C-3AAEE2197C1F}"/>
              </a:ext>
            </a:extLst>
          </p:cNvPr>
          <p:cNvPicPr>
            <a:picLocks noGrp="1" noChangeAspect="1"/>
          </p:cNvPicPr>
          <p:nvPr>
            <p:ph idx="1"/>
          </p:nvPr>
        </p:nvPicPr>
        <p:blipFill>
          <a:blip r:embed="rId2"/>
          <a:stretch>
            <a:fillRect/>
          </a:stretch>
        </p:blipFill>
        <p:spPr>
          <a:xfrm>
            <a:off x="10204532" y="100433"/>
            <a:ext cx="1987468" cy="1987468"/>
          </a:xfrm>
          <a:prstGeom prst="rect">
            <a:avLst/>
          </a:prstGeom>
        </p:spPr>
      </p:pic>
      <p:sp>
        <p:nvSpPr>
          <p:cNvPr id="7" name="TextBox 6">
            <a:extLst>
              <a:ext uri="{FF2B5EF4-FFF2-40B4-BE49-F238E27FC236}">
                <a16:creationId xmlns:a16="http://schemas.microsoft.com/office/drawing/2014/main" id="{E4AD5608-A176-4A17-83CA-DAC6127800A2}"/>
              </a:ext>
            </a:extLst>
          </p:cNvPr>
          <p:cNvSpPr txBox="1"/>
          <p:nvPr/>
        </p:nvSpPr>
        <p:spPr>
          <a:xfrm>
            <a:off x="357809" y="367748"/>
            <a:ext cx="9687697" cy="4462760"/>
          </a:xfrm>
          <a:prstGeom prst="rect">
            <a:avLst/>
          </a:prstGeom>
          <a:noFill/>
        </p:spPr>
        <p:txBody>
          <a:bodyPr wrap="square" rtlCol="0">
            <a:spAutoFit/>
          </a:bodyPr>
          <a:lstStyle/>
          <a:p>
            <a:r>
              <a:rPr lang="en-US" sz="4400" b="1" dirty="0">
                <a:solidFill>
                  <a:srgbClr val="00B050"/>
                </a:solidFill>
              </a:rPr>
              <a:t>3. LOOKING AFTER PHYSICAL HEALTH</a:t>
            </a:r>
          </a:p>
          <a:p>
            <a:endParaRPr lang="en-US" sz="4400" b="1" dirty="0">
              <a:solidFill>
                <a:srgbClr val="00B050"/>
              </a:solidFill>
            </a:endParaRPr>
          </a:p>
          <a:p>
            <a:r>
              <a:rPr lang="en-US" sz="2800" dirty="0"/>
              <a:t>Physical health directly affects our mental health and wellbeing. It is important to try to encourage your child to exercise and keep a balanced diet, despite how easy it is to fall out of good habits. </a:t>
            </a:r>
          </a:p>
          <a:p>
            <a:endParaRPr lang="en-US" sz="2800" dirty="0"/>
          </a:p>
          <a:p>
            <a:r>
              <a:rPr lang="en-US" sz="2800" dirty="0"/>
              <a:t>You could encourage a healthy diet by including your child in meal planning and preparation – read on for some fun and healthy recipe suggestions.</a:t>
            </a:r>
            <a:endParaRPr lang="en-GB" sz="2800" dirty="0"/>
          </a:p>
        </p:txBody>
      </p:sp>
    </p:spTree>
    <p:extLst>
      <p:ext uri="{BB962C8B-B14F-4D97-AF65-F5344CB8AC3E}">
        <p14:creationId xmlns:p14="http://schemas.microsoft.com/office/powerpoint/2010/main" val="31525522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C6A2F10-2FC7-468B-A81A-E8A978513F14}"/>
              </a:ext>
            </a:extLst>
          </p:cNvPr>
          <p:cNvPicPr>
            <a:picLocks noChangeAspect="1"/>
          </p:cNvPicPr>
          <p:nvPr/>
        </p:nvPicPr>
        <p:blipFill>
          <a:blip r:embed="rId2"/>
          <a:stretch>
            <a:fillRect/>
          </a:stretch>
        </p:blipFill>
        <p:spPr>
          <a:xfrm>
            <a:off x="10204532" y="99322"/>
            <a:ext cx="1987468" cy="1987468"/>
          </a:xfrm>
          <a:prstGeom prst="rect">
            <a:avLst/>
          </a:prstGeom>
        </p:spPr>
      </p:pic>
      <p:sp>
        <p:nvSpPr>
          <p:cNvPr id="3" name="Content Placeholder 2">
            <a:extLst>
              <a:ext uri="{FF2B5EF4-FFF2-40B4-BE49-F238E27FC236}">
                <a16:creationId xmlns:a16="http://schemas.microsoft.com/office/drawing/2014/main" id="{E64F8F6D-288D-402F-A911-8E6730194158}"/>
              </a:ext>
            </a:extLst>
          </p:cNvPr>
          <p:cNvSpPr>
            <a:spLocks noGrp="1"/>
          </p:cNvSpPr>
          <p:nvPr>
            <p:ph idx="1"/>
          </p:nvPr>
        </p:nvSpPr>
        <p:spPr>
          <a:xfrm>
            <a:off x="331304" y="278296"/>
            <a:ext cx="11022496" cy="5898667"/>
          </a:xfrm>
        </p:spPr>
        <p:txBody>
          <a:bodyPr/>
          <a:lstStyle/>
          <a:p>
            <a:pPr marL="0" indent="0">
              <a:buNone/>
            </a:pPr>
            <a:r>
              <a:rPr lang="en-US" b="1" dirty="0"/>
              <a:t>Ants on a Log</a:t>
            </a:r>
          </a:p>
          <a:p>
            <a:pPr marL="0" indent="0">
              <a:buNone/>
            </a:pPr>
            <a:r>
              <a:rPr lang="en-US" sz="2000" dirty="0"/>
              <a:t> 3 simple ingredients, 3 simple steps!</a:t>
            </a:r>
          </a:p>
          <a:p>
            <a:pPr marL="0" indent="0">
              <a:buNone/>
            </a:pPr>
            <a:r>
              <a:rPr lang="en-US" sz="2000" dirty="0"/>
              <a:t>Ingredients:</a:t>
            </a:r>
          </a:p>
          <a:p>
            <a:pPr marL="0" indent="0">
              <a:buNone/>
            </a:pPr>
            <a:r>
              <a:rPr lang="en-US" sz="2000" dirty="0"/>
              <a:t>Celery</a:t>
            </a:r>
          </a:p>
          <a:p>
            <a:pPr marL="0" indent="0">
              <a:buNone/>
            </a:pPr>
            <a:r>
              <a:rPr lang="en-US" sz="2000" dirty="0"/>
              <a:t>Peanut Butter (or Cheese Spread if preferred)</a:t>
            </a:r>
          </a:p>
          <a:p>
            <a:pPr marL="0" indent="0">
              <a:buNone/>
            </a:pPr>
            <a:r>
              <a:rPr lang="en-US" sz="2000" dirty="0"/>
              <a:t>Raisins</a:t>
            </a:r>
          </a:p>
          <a:p>
            <a:pPr marL="0" indent="0">
              <a:buNone/>
            </a:pPr>
            <a:endParaRPr lang="en-US" sz="2000" dirty="0"/>
          </a:p>
          <a:p>
            <a:pPr marL="0" indent="0">
              <a:buNone/>
            </a:pPr>
            <a:r>
              <a:rPr lang="en-US" sz="2000" dirty="0"/>
              <a:t>How To Prepare:</a:t>
            </a:r>
          </a:p>
          <a:p>
            <a:pPr marL="457200" indent="-457200">
              <a:buAutoNum type="arabicPeriod"/>
            </a:pPr>
            <a:r>
              <a:rPr lang="en-US" sz="2000" dirty="0"/>
              <a:t>Thoroughly rinse your celery stalks, cutting off any dried ends.</a:t>
            </a:r>
          </a:p>
          <a:p>
            <a:pPr marL="457200" indent="-457200">
              <a:buAutoNum type="arabicPeriod"/>
            </a:pPr>
            <a:r>
              <a:rPr lang="en-US" sz="2000" dirty="0"/>
              <a:t>Spread about two tablespoons of peanut butter/soft cheese</a:t>
            </a:r>
          </a:p>
          <a:p>
            <a:pPr marL="0" indent="0">
              <a:buNone/>
            </a:pPr>
            <a:r>
              <a:rPr lang="en-US" sz="2000" dirty="0"/>
              <a:t>along the </a:t>
            </a:r>
            <a:r>
              <a:rPr lang="en-US" sz="2000" dirty="0" err="1"/>
              <a:t>centre</a:t>
            </a:r>
            <a:r>
              <a:rPr lang="en-US" sz="2000" dirty="0"/>
              <a:t> of each stalk.</a:t>
            </a:r>
          </a:p>
          <a:p>
            <a:pPr marL="457200" indent="-457200">
              <a:buAutoNum type="arabicPeriod"/>
            </a:pPr>
            <a:r>
              <a:rPr lang="en-US" sz="2000" dirty="0"/>
              <a:t> Add your ants! </a:t>
            </a:r>
            <a:endParaRPr lang="en-GB" sz="2000" dirty="0"/>
          </a:p>
        </p:txBody>
      </p:sp>
      <p:pic>
        <p:nvPicPr>
          <p:cNvPr id="7" name="Picture 6">
            <a:extLst>
              <a:ext uri="{FF2B5EF4-FFF2-40B4-BE49-F238E27FC236}">
                <a16:creationId xmlns:a16="http://schemas.microsoft.com/office/drawing/2014/main" id="{A30B17ED-6E79-47D7-AC1E-E305A1F08D60}"/>
              </a:ext>
            </a:extLst>
          </p:cNvPr>
          <p:cNvPicPr>
            <a:picLocks noChangeAspect="1"/>
          </p:cNvPicPr>
          <p:nvPr/>
        </p:nvPicPr>
        <p:blipFill>
          <a:blip r:embed="rId3"/>
          <a:stretch>
            <a:fillRect/>
          </a:stretch>
        </p:blipFill>
        <p:spPr>
          <a:xfrm>
            <a:off x="7520941" y="2156227"/>
            <a:ext cx="4251959" cy="4251959"/>
          </a:xfrm>
          <a:prstGeom prst="rect">
            <a:avLst/>
          </a:prstGeom>
        </p:spPr>
      </p:pic>
    </p:spTree>
    <p:extLst>
      <p:ext uri="{BB962C8B-B14F-4D97-AF65-F5344CB8AC3E}">
        <p14:creationId xmlns:p14="http://schemas.microsoft.com/office/powerpoint/2010/main" val="32107827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FAC0F87-FAD6-4A22-9555-833D67618C98}"/>
              </a:ext>
            </a:extLst>
          </p:cNvPr>
          <p:cNvPicPr>
            <a:picLocks noChangeAspect="1"/>
          </p:cNvPicPr>
          <p:nvPr/>
        </p:nvPicPr>
        <p:blipFill>
          <a:blip r:embed="rId2"/>
          <a:stretch>
            <a:fillRect/>
          </a:stretch>
        </p:blipFill>
        <p:spPr>
          <a:xfrm>
            <a:off x="10204532" y="113685"/>
            <a:ext cx="1987468" cy="1987468"/>
          </a:xfrm>
          <a:prstGeom prst="rect">
            <a:avLst/>
          </a:prstGeom>
        </p:spPr>
      </p:pic>
      <p:sp>
        <p:nvSpPr>
          <p:cNvPr id="3" name="Content Placeholder 2">
            <a:extLst>
              <a:ext uri="{FF2B5EF4-FFF2-40B4-BE49-F238E27FC236}">
                <a16:creationId xmlns:a16="http://schemas.microsoft.com/office/drawing/2014/main" id="{DF31083B-7B45-4F12-AEFB-9A3CB1B56DA2}"/>
              </a:ext>
            </a:extLst>
          </p:cNvPr>
          <p:cNvSpPr>
            <a:spLocks noGrp="1"/>
          </p:cNvSpPr>
          <p:nvPr>
            <p:ph idx="1"/>
          </p:nvPr>
        </p:nvSpPr>
        <p:spPr>
          <a:xfrm>
            <a:off x="357809" y="410817"/>
            <a:ext cx="10995991" cy="5766146"/>
          </a:xfrm>
        </p:spPr>
        <p:txBody>
          <a:bodyPr>
            <a:normAutofit fontScale="92500" lnSpcReduction="10000"/>
          </a:bodyPr>
          <a:lstStyle/>
          <a:p>
            <a:pPr marL="0" indent="0">
              <a:buNone/>
            </a:pPr>
            <a:r>
              <a:rPr lang="en-US" b="1" dirty="0"/>
              <a:t>Healthy Tortilla Pizza</a:t>
            </a:r>
          </a:p>
          <a:p>
            <a:pPr marL="0" indent="0">
              <a:buNone/>
            </a:pPr>
            <a:r>
              <a:rPr lang="en-US" sz="1700" dirty="0"/>
              <a:t>Ingredients:</a:t>
            </a:r>
          </a:p>
          <a:p>
            <a:pPr marL="0" indent="0">
              <a:buNone/>
            </a:pPr>
            <a:r>
              <a:rPr lang="en-US" sz="1700" dirty="0"/>
              <a:t>1x 8-inch whole-wheat or plain tortilla wrap</a:t>
            </a:r>
          </a:p>
          <a:p>
            <a:pPr marL="0" indent="0">
              <a:buNone/>
            </a:pPr>
            <a:r>
              <a:rPr lang="en-US" sz="1700" dirty="0"/>
              <a:t>1 tablespoon of olive oil </a:t>
            </a:r>
          </a:p>
          <a:p>
            <a:pPr marL="0" indent="0">
              <a:buNone/>
            </a:pPr>
            <a:r>
              <a:rPr lang="en-US" sz="1700" dirty="0"/>
              <a:t>1x fresh tomato</a:t>
            </a:r>
          </a:p>
          <a:p>
            <a:pPr marL="0" indent="0">
              <a:buNone/>
            </a:pPr>
            <a:r>
              <a:rPr lang="en-US" sz="1700" dirty="0"/>
              <a:t>½ a red onion</a:t>
            </a:r>
          </a:p>
          <a:p>
            <a:pPr marL="0" indent="0">
              <a:buNone/>
            </a:pPr>
            <a:r>
              <a:rPr lang="en-US" sz="1700" dirty="0"/>
              <a:t>3 tablespoons of grated cheese (preferably mozzarella)</a:t>
            </a:r>
          </a:p>
          <a:p>
            <a:pPr marL="0" indent="0">
              <a:buNone/>
            </a:pPr>
            <a:r>
              <a:rPr lang="en-US" sz="1700" dirty="0"/>
              <a:t>2 cups of mixed salad</a:t>
            </a:r>
          </a:p>
          <a:p>
            <a:pPr marL="0" indent="0">
              <a:buNone/>
            </a:pPr>
            <a:r>
              <a:rPr lang="en-US" sz="1700" dirty="0"/>
              <a:t>Herbs and balsamic vinegar to taste</a:t>
            </a:r>
          </a:p>
          <a:p>
            <a:pPr marL="0" indent="0">
              <a:buNone/>
            </a:pPr>
            <a:endParaRPr lang="en-US" sz="1700" dirty="0"/>
          </a:p>
          <a:p>
            <a:pPr marL="0" indent="0">
              <a:buNone/>
            </a:pPr>
            <a:r>
              <a:rPr lang="en-US" sz="1700" dirty="0"/>
              <a:t>How to Prepare:</a:t>
            </a:r>
          </a:p>
          <a:p>
            <a:pPr marL="457200" indent="-457200">
              <a:buAutoNum type="arabicPeriod"/>
            </a:pPr>
            <a:r>
              <a:rPr lang="en-US" sz="1700" dirty="0"/>
              <a:t>Lay your tortilla wrap on a non stick or foil lined oven tray.</a:t>
            </a:r>
          </a:p>
          <a:p>
            <a:pPr marL="457200" indent="-457200">
              <a:buAutoNum type="arabicPeriod"/>
            </a:pPr>
            <a:r>
              <a:rPr lang="en-US" sz="1700" dirty="0"/>
              <a:t>Brush lightly with oil.</a:t>
            </a:r>
          </a:p>
          <a:p>
            <a:pPr marL="457200" indent="-457200">
              <a:buAutoNum type="arabicPeriod"/>
            </a:pPr>
            <a:r>
              <a:rPr lang="en-US" sz="1700" dirty="0"/>
              <a:t>Top with tomato, onion and cheese.</a:t>
            </a:r>
          </a:p>
          <a:p>
            <a:pPr marL="457200" indent="-457200">
              <a:buAutoNum type="arabicPeriod"/>
            </a:pPr>
            <a:r>
              <a:rPr lang="en-US" sz="1700" dirty="0"/>
              <a:t>Toast in the oven until cheese is melting and tortilla is starting to crisp (7 – 9  minutes). Remove and cut into slices.</a:t>
            </a:r>
          </a:p>
          <a:p>
            <a:pPr marL="457200" indent="-457200">
              <a:buAutoNum type="arabicPeriod"/>
            </a:pPr>
            <a:r>
              <a:rPr lang="en-US" sz="1700" dirty="0"/>
              <a:t>Season with herbs as desired.</a:t>
            </a:r>
          </a:p>
          <a:p>
            <a:pPr marL="457200" indent="-457200">
              <a:buAutoNum type="arabicPeriod"/>
            </a:pPr>
            <a:r>
              <a:rPr lang="en-US" sz="1700" dirty="0"/>
              <a:t>Drizzle a little oil and balsamic vinegar over the salad and serve alongside your pizza. </a:t>
            </a:r>
          </a:p>
          <a:p>
            <a:pPr marL="457200" indent="-457200">
              <a:buAutoNum type="arabicPeriod"/>
            </a:pPr>
            <a:endParaRPr lang="en-US" sz="1700" dirty="0"/>
          </a:p>
          <a:p>
            <a:pPr marL="0" indent="0">
              <a:buNone/>
            </a:pPr>
            <a:endParaRPr lang="en-US" sz="2000" dirty="0"/>
          </a:p>
          <a:p>
            <a:pPr marL="0" indent="0">
              <a:buNone/>
            </a:pPr>
            <a:endParaRPr lang="en-US" dirty="0"/>
          </a:p>
        </p:txBody>
      </p:sp>
      <p:pic>
        <p:nvPicPr>
          <p:cNvPr id="5" name="Picture 4">
            <a:extLst>
              <a:ext uri="{FF2B5EF4-FFF2-40B4-BE49-F238E27FC236}">
                <a16:creationId xmlns:a16="http://schemas.microsoft.com/office/drawing/2014/main" id="{6DAA2DBB-B091-4E63-B7B3-2BC03F184650}"/>
              </a:ext>
            </a:extLst>
          </p:cNvPr>
          <p:cNvPicPr>
            <a:picLocks noChangeAspect="1"/>
          </p:cNvPicPr>
          <p:nvPr/>
        </p:nvPicPr>
        <p:blipFill>
          <a:blip r:embed="rId3"/>
          <a:stretch>
            <a:fillRect/>
          </a:stretch>
        </p:blipFill>
        <p:spPr>
          <a:xfrm>
            <a:off x="5565914" y="281567"/>
            <a:ext cx="3577036" cy="3256763"/>
          </a:xfrm>
          <a:prstGeom prst="rect">
            <a:avLst/>
          </a:prstGeom>
        </p:spPr>
      </p:pic>
    </p:spTree>
    <p:extLst>
      <p:ext uri="{BB962C8B-B14F-4D97-AF65-F5344CB8AC3E}">
        <p14:creationId xmlns:p14="http://schemas.microsoft.com/office/powerpoint/2010/main" val="3843864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6D8E416-5988-4F07-94B1-3A2A6346385E}"/>
              </a:ext>
            </a:extLst>
          </p:cNvPr>
          <p:cNvPicPr>
            <a:picLocks noChangeAspect="1"/>
          </p:cNvPicPr>
          <p:nvPr/>
        </p:nvPicPr>
        <p:blipFill>
          <a:blip r:embed="rId2"/>
          <a:stretch>
            <a:fillRect/>
          </a:stretch>
        </p:blipFill>
        <p:spPr>
          <a:xfrm>
            <a:off x="10204711" y="132521"/>
            <a:ext cx="1987468" cy="1987468"/>
          </a:xfrm>
          <a:prstGeom prst="rect">
            <a:avLst/>
          </a:prstGeom>
        </p:spPr>
      </p:pic>
      <p:sp>
        <p:nvSpPr>
          <p:cNvPr id="3" name="Content Placeholder 2">
            <a:extLst>
              <a:ext uri="{FF2B5EF4-FFF2-40B4-BE49-F238E27FC236}">
                <a16:creationId xmlns:a16="http://schemas.microsoft.com/office/drawing/2014/main" id="{0D7D701B-CC6C-4F7D-9D96-D344FECC8EC4}"/>
              </a:ext>
            </a:extLst>
          </p:cNvPr>
          <p:cNvSpPr>
            <a:spLocks noGrp="1"/>
          </p:cNvSpPr>
          <p:nvPr>
            <p:ph idx="1"/>
          </p:nvPr>
        </p:nvSpPr>
        <p:spPr>
          <a:xfrm>
            <a:off x="397565" y="477078"/>
            <a:ext cx="10956235" cy="5699885"/>
          </a:xfrm>
        </p:spPr>
        <p:txBody>
          <a:bodyPr/>
          <a:lstStyle/>
          <a:p>
            <a:pPr marL="0" indent="0">
              <a:buNone/>
            </a:pPr>
            <a:r>
              <a:rPr lang="en-US" b="1" dirty="0"/>
              <a:t>Exercising</a:t>
            </a:r>
          </a:p>
          <a:p>
            <a:pPr marL="0" indent="0">
              <a:buNone/>
            </a:pPr>
            <a:endParaRPr lang="en-US" b="1" dirty="0"/>
          </a:p>
          <a:p>
            <a:pPr marL="0" indent="0">
              <a:buNone/>
            </a:pPr>
            <a:r>
              <a:rPr lang="en-US" dirty="0"/>
              <a:t>Motivating a teenager to do some physical activity can be difficult. </a:t>
            </a:r>
          </a:p>
          <a:p>
            <a:pPr marL="0" indent="0">
              <a:buNone/>
            </a:pPr>
            <a:r>
              <a:rPr lang="en-US" dirty="0"/>
              <a:t>Why not suggest doing something together or with the whole family?</a:t>
            </a:r>
          </a:p>
          <a:p>
            <a:pPr marL="0" indent="0">
              <a:buNone/>
            </a:pPr>
            <a:r>
              <a:rPr lang="en-US" dirty="0"/>
              <a:t>Here are some useful links to some activities:</a:t>
            </a:r>
          </a:p>
          <a:p>
            <a:pPr marL="0" indent="0">
              <a:buNone/>
            </a:pPr>
            <a:endParaRPr lang="en-US" dirty="0"/>
          </a:p>
          <a:p>
            <a:pPr marL="0" indent="0">
              <a:buNone/>
            </a:pPr>
            <a:r>
              <a:rPr lang="en-US" dirty="0">
                <a:hlinkClick r:id="rId3"/>
              </a:rPr>
              <a:t>https://darebee.com/workouts.html</a:t>
            </a:r>
            <a:endParaRPr lang="en-US" dirty="0"/>
          </a:p>
          <a:p>
            <a:pPr marL="0" indent="0">
              <a:buNone/>
            </a:pPr>
            <a:endParaRPr lang="en-US" dirty="0"/>
          </a:p>
          <a:p>
            <a:pPr marL="0" indent="0">
              <a:buNone/>
            </a:pPr>
            <a:r>
              <a:rPr lang="en-US" dirty="0">
                <a:hlinkClick r:id="rId4"/>
              </a:rPr>
              <a:t>https://www.youtube.com/channel/UCAxW1XT0iEJo0TYlRfn6rYQ</a:t>
            </a: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b="1" dirty="0"/>
          </a:p>
          <a:p>
            <a:pPr marL="0" indent="0">
              <a:buNone/>
            </a:pPr>
            <a:endParaRPr lang="en-GB" b="1" dirty="0"/>
          </a:p>
        </p:txBody>
      </p:sp>
      <p:pic>
        <p:nvPicPr>
          <p:cNvPr id="5" name="Picture 4">
            <a:extLst>
              <a:ext uri="{FF2B5EF4-FFF2-40B4-BE49-F238E27FC236}">
                <a16:creationId xmlns:a16="http://schemas.microsoft.com/office/drawing/2014/main" id="{51F065BF-4205-4AE0-A490-21DDBD05B4BA}"/>
              </a:ext>
            </a:extLst>
          </p:cNvPr>
          <p:cNvPicPr>
            <a:picLocks noChangeAspect="1"/>
          </p:cNvPicPr>
          <p:nvPr/>
        </p:nvPicPr>
        <p:blipFill>
          <a:blip r:embed="rId5"/>
          <a:stretch>
            <a:fillRect/>
          </a:stretch>
        </p:blipFill>
        <p:spPr>
          <a:xfrm>
            <a:off x="397565" y="5261941"/>
            <a:ext cx="2610678" cy="1468507"/>
          </a:xfrm>
          <a:prstGeom prst="rect">
            <a:avLst/>
          </a:prstGeom>
        </p:spPr>
      </p:pic>
      <p:pic>
        <p:nvPicPr>
          <p:cNvPr id="6" name="Picture 5">
            <a:extLst>
              <a:ext uri="{FF2B5EF4-FFF2-40B4-BE49-F238E27FC236}">
                <a16:creationId xmlns:a16="http://schemas.microsoft.com/office/drawing/2014/main" id="{37631E69-5A46-47BD-9603-41982E293868}"/>
              </a:ext>
            </a:extLst>
          </p:cNvPr>
          <p:cNvPicPr>
            <a:picLocks noChangeAspect="1"/>
          </p:cNvPicPr>
          <p:nvPr/>
        </p:nvPicPr>
        <p:blipFill>
          <a:blip r:embed="rId6"/>
          <a:stretch>
            <a:fillRect/>
          </a:stretch>
        </p:blipFill>
        <p:spPr>
          <a:xfrm>
            <a:off x="8039693" y="5084636"/>
            <a:ext cx="3158752" cy="1640843"/>
          </a:xfrm>
          <a:prstGeom prst="rect">
            <a:avLst/>
          </a:prstGeom>
        </p:spPr>
      </p:pic>
      <p:pic>
        <p:nvPicPr>
          <p:cNvPr id="7" name="Picture 6">
            <a:extLst>
              <a:ext uri="{FF2B5EF4-FFF2-40B4-BE49-F238E27FC236}">
                <a16:creationId xmlns:a16="http://schemas.microsoft.com/office/drawing/2014/main" id="{D9A950C2-11CB-47DE-8947-D389CF7276BE}"/>
              </a:ext>
            </a:extLst>
          </p:cNvPr>
          <p:cNvPicPr>
            <a:picLocks noChangeAspect="1"/>
          </p:cNvPicPr>
          <p:nvPr/>
        </p:nvPicPr>
        <p:blipFill>
          <a:blip r:embed="rId7"/>
          <a:stretch>
            <a:fillRect/>
          </a:stretch>
        </p:blipFill>
        <p:spPr>
          <a:xfrm>
            <a:off x="4152308" y="5033519"/>
            <a:ext cx="2619375" cy="1743075"/>
          </a:xfrm>
          <a:prstGeom prst="rect">
            <a:avLst/>
          </a:prstGeom>
        </p:spPr>
      </p:pic>
    </p:spTree>
    <p:extLst>
      <p:ext uri="{BB962C8B-B14F-4D97-AF65-F5344CB8AC3E}">
        <p14:creationId xmlns:p14="http://schemas.microsoft.com/office/powerpoint/2010/main" val="4451365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08D0A3-3AED-4B87-BA82-5B49B2C4E1AF}"/>
              </a:ext>
            </a:extLst>
          </p:cNvPr>
          <p:cNvPicPr>
            <a:picLocks noChangeAspect="1"/>
          </p:cNvPicPr>
          <p:nvPr/>
        </p:nvPicPr>
        <p:blipFill>
          <a:blip r:embed="rId2"/>
          <a:stretch>
            <a:fillRect/>
          </a:stretch>
        </p:blipFill>
        <p:spPr>
          <a:xfrm>
            <a:off x="10204532" y="34172"/>
            <a:ext cx="1987468" cy="1987468"/>
          </a:xfrm>
          <a:prstGeom prst="rect">
            <a:avLst/>
          </a:prstGeom>
        </p:spPr>
      </p:pic>
      <p:sp>
        <p:nvSpPr>
          <p:cNvPr id="3" name="Content Placeholder 2">
            <a:extLst>
              <a:ext uri="{FF2B5EF4-FFF2-40B4-BE49-F238E27FC236}">
                <a16:creationId xmlns:a16="http://schemas.microsoft.com/office/drawing/2014/main" id="{5370CBD7-0671-41D9-89FD-C1A47F66576E}"/>
              </a:ext>
            </a:extLst>
          </p:cNvPr>
          <p:cNvSpPr>
            <a:spLocks noGrp="1"/>
          </p:cNvSpPr>
          <p:nvPr>
            <p:ph idx="1"/>
          </p:nvPr>
        </p:nvSpPr>
        <p:spPr>
          <a:xfrm>
            <a:off x="838200" y="225287"/>
            <a:ext cx="10515600" cy="5951676"/>
          </a:xfrm>
        </p:spPr>
        <p:txBody>
          <a:bodyPr>
            <a:normAutofit/>
          </a:bodyPr>
          <a:lstStyle/>
          <a:p>
            <a:pPr marL="0" indent="0">
              <a:buNone/>
            </a:pPr>
            <a:r>
              <a:rPr lang="en-US" sz="4400" b="1" dirty="0">
                <a:solidFill>
                  <a:srgbClr val="00B050"/>
                </a:solidFill>
              </a:rPr>
              <a:t>4. STAYING CONNECTED</a:t>
            </a:r>
          </a:p>
          <a:p>
            <a:pPr marL="0" indent="0">
              <a:buNone/>
            </a:pPr>
            <a:endParaRPr lang="en-US" sz="4000" b="1" dirty="0">
              <a:solidFill>
                <a:srgbClr val="00B050"/>
              </a:solidFill>
            </a:endParaRPr>
          </a:p>
          <a:p>
            <a:pPr marL="0" indent="0">
              <a:buNone/>
            </a:pPr>
            <a:r>
              <a:rPr lang="en-US" sz="2000" dirty="0"/>
              <a:t>It important to stay connected with friends and loved ones as social interaction is proven to be of great support and comfort. Perhaps your child can make use of the internet to communicate with friends and family via social media and messaging apps. As a parent, it is good to monitor this and make sure your child does so safely. </a:t>
            </a:r>
          </a:p>
          <a:p>
            <a:pPr marL="0" indent="0">
              <a:buNone/>
            </a:pPr>
            <a:endParaRPr lang="en-US" sz="2000" dirty="0"/>
          </a:p>
          <a:p>
            <a:pPr marL="0" indent="0">
              <a:buNone/>
            </a:pPr>
            <a:r>
              <a:rPr lang="en-US" sz="2000" b="1" dirty="0"/>
              <a:t>Tips for Staying Safe Online</a:t>
            </a:r>
          </a:p>
          <a:p>
            <a:r>
              <a:rPr lang="en-US" sz="2000" dirty="0"/>
              <a:t>Never accept friend requests/follows </a:t>
            </a:r>
            <a:r>
              <a:rPr lang="en-US" sz="2000" dirty="0" err="1"/>
              <a:t>etc</a:t>
            </a:r>
            <a:r>
              <a:rPr lang="en-US" sz="2000" dirty="0"/>
              <a:t> from someone you or your child doesn’t know in “real life”.</a:t>
            </a:r>
          </a:p>
          <a:p>
            <a:r>
              <a:rPr lang="en-US" sz="2000" dirty="0"/>
              <a:t>Check yours and your child’s privacy settings – it is safer to limit your content to friends/followers only. </a:t>
            </a:r>
          </a:p>
          <a:p>
            <a:r>
              <a:rPr lang="en-US" sz="2000" dirty="0"/>
              <a:t>A</a:t>
            </a:r>
            <a:r>
              <a:rPr lang="en-GB" sz="2000" dirty="0" err="1"/>
              <a:t>lways</a:t>
            </a:r>
            <a:r>
              <a:rPr lang="en-GB" sz="2000" dirty="0"/>
              <a:t> monitor your child’s activity online and report any concerning contact. </a:t>
            </a:r>
          </a:p>
          <a:p>
            <a:r>
              <a:rPr lang="en-US" sz="2000" dirty="0"/>
              <a:t>E</a:t>
            </a:r>
            <a:r>
              <a:rPr lang="en-GB" sz="2000" dirty="0" err="1"/>
              <a:t>ncourage</a:t>
            </a:r>
            <a:r>
              <a:rPr lang="en-GB" sz="2000" dirty="0"/>
              <a:t> your child never to share their log in details or any personal details about themselves with others online. </a:t>
            </a:r>
            <a:endParaRPr lang="en-US" sz="2000" dirty="0"/>
          </a:p>
        </p:txBody>
      </p:sp>
    </p:spTree>
    <p:extLst>
      <p:ext uri="{BB962C8B-B14F-4D97-AF65-F5344CB8AC3E}">
        <p14:creationId xmlns:p14="http://schemas.microsoft.com/office/powerpoint/2010/main" val="40990217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1580496-93F8-445C-9256-A7EFFD40C5E7}"/>
              </a:ext>
            </a:extLst>
          </p:cNvPr>
          <p:cNvPicPr>
            <a:picLocks noChangeAspect="1"/>
          </p:cNvPicPr>
          <p:nvPr/>
        </p:nvPicPr>
        <p:blipFill>
          <a:blip r:embed="rId2"/>
          <a:stretch>
            <a:fillRect/>
          </a:stretch>
        </p:blipFill>
        <p:spPr>
          <a:xfrm>
            <a:off x="10204532" y="129389"/>
            <a:ext cx="1987468" cy="1987468"/>
          </a:xfrm>
          <a:prstGeom prst="rect">
            <a:avLst/>
          </a:prstGeom>
        </p:spPr>
      </p:pic>
      <p:sp>
        <p:nvSpPr>
          <p:cNvPr id="3" name="Content Placeholder 2">
            <a:extLst>
              <a:ext uri="{FF2B5EF4-FFF2-40B4-BE49-F238E27FC236}">
                <a16:creationId xmlns:a16="http://schemas.microsoft.com/office/drawing/2014/main" id="{CC4E410F-FA0C-4E6D-8926-323E4E15B832}"/>
              </a:ext>
            </a:extLst>
          </p:cNvPr>
          <p:cNvSpPr>
            <a:spLocks noGrp="1"/>
          </p:cNvSpPr>
          <p:nvPr>
            <p:ph idx="1"/>
          </p:nvPr>
        </p:nvSpPr>
        <p:spPr>
          <a:xfrm>
            <a:off x="838200" y="357809"/>
            <a:ext cx="9366332" cy="5819154"/>
          </a:xfrm>
        </p:spPr>
        <p:txBody>
          <a:bodyPr>
            <a:normAutofit/>
          </a:bodyPr>
          <a:lstStyle/>
          <a:p>
            <a:pPr marL="0" indent="0">
              <a:buNone/>
            </a:pPr>
            <a:r>
              <a:rPr lang="en-US" sz="4400" b="1" dirty="0">
                <a:solidFill>
                  <a:srgbClr val="00B050"/>
                </a:solidFill>
              </a:rPr>
              <a:t>5. MAKING SURE YOU’RE UP TO THE TASK</a:t>
            </a:r>
          </a:p>
          <a:p>
            <a:pPr marL="0" indent="0">
              <a:buNone/>
            </a:pPr>
            <a:endParaRPr lang="en-US" sz="4400" b="1" dirty="0">
              <a:solidFill>
                <a:srgbClr val="00B050"/>
              </a:solidFill>
            </a:endParaRPr>
          </a:p>
          <a:p>
            <a:pPr marL="0" indent="0">
              <a:buNone/>
            </a:pPr>
            <a:r>
              <a:rPr lang="en-US" dirty="0"/>
              <a:t>As a parent, it is important to be mindful of your own wellbeing and take some time to make sure you’re looking after yourself as well. It is much harder to function as a parent if you are feeling overwhelmed and stressed out. </a:t>
            </a:r>
          </a:p>
          <a:p>
            <a:pPr marL="0" indent="0">
              <a:buNone/>
            </a:pPr>
            <a:endParaRPr lang="en-US" dirty="0"/>
          </a:p>
          <a:p>
            <a:pPr marL="0" indent="0">
              <a:buNone/>
            </a:pPr>
            <a:endParaRPr lang="en-US" dirty="0"/>
          </a:p>
          <a:p>
            <a:pPr marL="0" indent="0">
              <a:buNone/>
            </a:pPr>
            <a:r>
              <a:rPr lang="en-US" dirty="0"/>
              <a:t>Here are some ideas for self care for parents:</a:t>
            </a:r>
            <a:endParaRPr lang="en-GB" dirty="0"/>
          </a:p>
        </p:txBody>
      </p:sp>
    </p:spTree>
    <p:extLst>
      <p:ext uri="{BB962C8B-B14F-4D97-AF65-F5344CB8AC3E}">
        <p14:creationId xmlns:p14="http://schemas.microsoft.com/office/powerpoint/2010/main" val="1662423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D363F5-B581-4BD9-B0B8-294117B8CEAE}"/>
              </a:ext>
            </a:extLst>
          </p:cNvPr>
          <p:cNvPicPr>
            <a:picLocks noChangeAspect="1"/>
          </p:cNvPicPr>
          <p:nvPr/>
        </p:nvPicPr>
        <p:blipFill>
          <a:blip r:embed="rId2"/>
          <a:stretch>
            <a:fillRect/>
          </a:stretch>
        </p:blipFill>
        <p:spPr>
          <a:xfrm>
            <a:off x="10204532" y="129388"/>
            <a:ext cx="1987468" cy="1987468"/>
          </a:xfrm>
          <a:prstGeom prst="rect">
            <a:avLst/>
          </a:prstGeom>
        </p:spPr>
      </p:pic>
      <p:sp>
        <p:nvSpPr>
          <p:cNvPr id="3" name="Content Placeholder 2">
            <a:extLst>
              <a:ext uri="{FF2B5EF4-FFF2-40B4-BE49-F238E27FC236}">
                <a16:creationId xmlns:a16="http://schemas.microsoft.com/office/drawing/2014/main" id="{A9089482-A77B-497D-902B-2A0898E075B9}"/>
              </a:ext>
            </a:extLst>
          </p:cNvPr>
          <p:cNvSpPr>
            <a:spLocks noGrp="1"/>
          </p:cNvSpPr>
          <p:nvPr>
            <p:ph idx="1"/>
          </p:nvPr>
        </p:nvSpPr>
        <p:spPr>
          <a:xfrm>
            <a:off x="384313" y="450574"/>
            <a:ext cx="10969487" cy="5726389"/>
          </a:xfrm>
        </p:spPr>
        <p:txBody>
          <a:bodyPr>
            <a:normAutofit/>
          </a:bodyPr>
          <a:lstStyle/>
          <a:p>
            <a:pPr marL="0" indent="0">
              <a:buNone/>
            </a:pPr>
            <a:r>
              <a:rPr lang="en-US" sz="4000" b="1" dirty="0"/>
              <a:t>Meditation</a:t>
            </a:r>
          </a:p>
          <a:p>
            <a:pPr marL="0" indent="0">
              <a:buNone/>
            </a:pPr>
            <a:r>
              <a:rPr lang="en-US" sz="2000" dirty="0"/>
              <a:t>This can be done by yourself or there are lots of guided sessions available online </a:t>
            </a:r>
          </a:p>
          <a:p>
            <a:pPr marL="0" indent="0">
              <a:buNone/>
            </a:pPr>
            <a:r>
              <a:rPr lang="en-US" sz="2000" dirty="0"/>
              <a:t>(try YouTube or Google). Meditation can create calm and refocus your mind away from </a:t>
            </a:r>
          </a:p>
          <a:p>
            <a:pPr marL="0" indent="0">
              <a:buNone/>
            </a:pPr>
            <a:r>
              <a:rPr lang="en-US" sz="2000" dirty="0"/>
              <a:t>overwhelming thoughts, and sessions can be as long or short as you like. See below for a guide to a </a:t>
            </a:r>
          </a:p>
          <a:p>
            <a:pPr marL="0" indent="0">
              <a:buNone/>
            </a:pPr>
            <a:r>
              <a:rPr lang="en-US" sz="2000" dirty="0"/>
              <a:t>5 minute meditation session. </a:t>
            </a:r>
          </a:p>
          <a:p>
            <a:pPr marL="0" indent="0">
              <a:buNone/>
            </a:pPr>
            <a:endParaRPr lang="en-US" sz="2000" dirty="0"/>
          </a:p>
          <a:p>
            <a:pPr marL="0" indent="0">
              <a:buNone/>
            </a:pPr>
            <a:r>
              <a:rPr lang="en-US" sz="2000" dirty="0">
                <a:solidFill>
                  <a:srgbClr val="7030A0"/>
                </a:solidFill>
              </a:rPr>
              <a:t>Focus on a five-count breath:</a:t>
            </a:r>
          </a:p>
          <a:p>
            <a:pPr marL="0" indent="0">
              <a:buNone/>
            </a:pPr>
            <a:r>
              <a:rPr lang="en-US" sz="2000" dirty="0">
                <a:solidFill>
                  <a:srgbClr val="7030A0"/>
                </a:solidFill>
              </a:rPr>
              <a:t>Slowly inhale from the belly.</a:t>
            </a:r>
          </a:p>
          <a:p>
            <a:pPr marL="0" indent="0">
              <a:buNone/>
            </a:pPr>
            <a:r>
              <a:rPr lang="en-US" sz="2000" dirty="0">
                <a:solidFill>
                  <a:srgbClr val="7030A0"/>
                </a:solidFill>
              </a:rPr>
              <a:t>Then into ribs.</a:t>
            </a:r>
          </a:p>
          <a:p>
            <a:pPr marL="0" indent="0">
              <a:buNone/>
            </a:pPr>
            <a:r>
              <a:rPr lang="en-US" sz="2000" dirty="0">
                <a:solidFill>
                  <a:srgbClr val="7030A0"/>
                </a:solidFill>
              </a:rPr>
              <a:t>Then into chest.</a:t>
            </a:r>
          </a:p>
          <a:p>
            <a:pPr marL="0" indent="0">
              <a:buNone/>
            </a:pPr>
            <a:r>
              <a:rPr lang="en-US" sz="2000" dirty="0">
                <a:solidFill>
                  <a:srgbClr val="7030A0"/>
                </a:solidFill>
              </a:rPr>
              <a:t>Up into crown of the head.</a:t>
            </a:r>
          </a:p>
          <a:p>
            <a:pPr marL="0" indent="0">
              <a:buNone/>
            </a:pPr>
            <a:r>
              <a:rPr lang="en-US" sz="2000" dirty="0">
                <a:solidFill>
                  <a:srgbClr val="7030A0"/>
                </a:solidFill>
              </a:rPr>
              <a:t>Then gently hold the breath for the fifth count.</a:t>
            </a:r>
          </a:p>
          <a:p>
            <a:pPr marL="0" indent="0">
              <a:buNone/>
            </a:pPr>
            <a:r>
              <a:rPr lang="en-US" sz="2000" dirty="0">
                <a:solidFill>
                  <a:srgbClr val="7030A0"/>
                </a:solidFill>
              </a:rPr>
              <a:t>R</a:t>
            </a:r>
            <a:r>
              <a:rPr lang="en-GB" sz="2000" dirty="0" err="1">
                <a:solidFill>
                  <a:srgbClr val="7030A0"/>
                </a:solidFill>
              </a:rPr>
              <a:t>epeat</a:t>
            </a:r>
            <a:r>
              <a:rPr lang="en-GB" sz="2000" dirty="0">
                <a:solidFill>
                  <a:srgbClr val="7030A0"/>
                </a:solidFill>
              </a:rPr>
              <a:t> as desired. </a:t>
            </a:r>
            <a:endParaRPr lang="en-US" sz="2000" dirty="0">
              <a:solidFill>
                <a:srgbClr val="7030A0"/>
              </a:solidFill>
            </a:endParaRPr>
          </a:p>
        </p:txBody>
      </p:sp>
      <p:pic>
        <p:nvPicPr>
          <p:cNvPr id="5" name="Picture 4">
            <a:extLst>
              <a:ext uri="{FF2B5EF4-FFF2-40B4-BE49-F238E27FC236}">
                <a16:creationId xmlns:a16="http://schemas.microsoft.com/office/drawing/2014/main" id="{53D10A2E-5D57-4B2B-A097-6B99876D77D1}"/>
              </a:ext>
            </a:extLst>
          </p:cNvPr>
          <p:cNvPicPr>
            <a:picLocks noChangeAspect="1"/>
          </p:cNvPicPr>
          <p:nvPr/>
        </p:nvPicPr>
        <p:blipFill>
          <a:blip r:embed="rId3"/>
          <a:stretch>
            <a:fillRect/>
          </a:stretch>
        </p:blipFill>
        <p:spPr>
          <a:xfrm>
            <a:off x="5569964" y="2653865"/>
            <a:ext cx="5932923" cy="3337269"/>
          </a:xfrm>
          <a:prstGeom prst="rect">
            <a:avLst/>
          </a:prstGeom>
        </p:spPr>
      </p:pic>
    </p:spTree>
    <p:extLst>
      <p:ext uri="{BB962C8B-B14F-4D97-AF65-F5344CB8AC3E}">
        <p14:creationId xmlns:p14="http://schemas.microsoft.com/office/powerpoint/2010/main" val="3488955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504FA4-8BAD-4F6C-9E80-E4BA129668BA}"/>
              </a:ext>
            </a:extLst>
          </p:cNvPr>
          <p:cNvPicPr>
            <a:picLocks noChangeAspect="1"/>
          </p:cNvPicPr>
          <p:nvPr/>
        </p:nvPicPr>
        <p:blipFill>
          <a:blip r:embed="rId2"/>
          <a:stretch>
            <a:fillRect/>
          </a:stretch>
        </p:blipFill>
        <p:spPr>
          <a:xfrm>
            <a:off x="10204532" y="129387"/>
            <a:ext cx="1987468" cy="1987468"/>
          </a:xfrm>
          <a:prstGeom prst="rect">
            <a:avLst/>
          </a:prstGeom>
        </p:spPr>
      </p:pic>
      <p:sp>
        <p:nvSpPr>
          <p:cNvPr id="3" name="Content Placeholder 2">
            <a:extLst>
              <a:ext uri="{FF2B5EF4-FFF2-40B4-BE49-F238E27FC236}">
                <a16:creationId xmlns:a16="http://schemas.microsoft.com/office/drawing/2014/main" id="{751204F5-2B97-4E53-84E9-E2A08F80F68A}"/>
              </a:ext>
            </a:extLst>
          </p:cNvPr>
          <p:cNvSpPr>
            <a:spLocks noGrp="1"/>
          </p:cNvSpPr>
          <p:nvPr>
            <p:ph idx="1"/>
          </p:nvPr>
        </p:nvSpPr>
        <p:spPr>
          <a:xfrm>
            <a:off x="450574" y="357809"/>
            <a:ext cx="10903226" cy="5819154"/>
          </a:xfrm>
        </p:spPr>
        <p:txBody>
          <a:bodyPr/>
          <a:lstStyle/>
          <a:p>
            <a:pPr marL="0" indent="0">
              <a:buNone/>
            </a:pPr>
            <a:r>
              <a:rPr lang="en-US" sz="4000" b="1" dirty="0"/>
              <a:t>Engage Your Senses</a:t>
            </a:r>
          </a:p>
          <a:p>
            <a:pPr marL="0" indent="0">
              <a:buNone/>
            </a:pPr>
            <a:endParaRPr lang="en-US" dirty="0"/>
          </a:p>
          <a:p>
            <a:pPr marL="0" indent="0">
              <a:buNone/>
            </a:pPr>
            <a:endParaRPr lang="en-US" dirty="0"/>
          </a:p>
          <a:p>
            <a:pPr marL="0" indent="0">
              <a:buNone/>
            </a:pPr>
            <a:r>
              <a:rPr lang="en-US" dirty="0"/>
              <a:t>It’s hard to be in the moment when life is busy. Engaging your senses is a good way to relax and find a sense of calm. Light a scented candle, take a hot bath, listen to soothing sounds. Engaging one or more of your senses can be a simple but effective way to take a time out from the hustle and bustle.</a:t>
            </a:r>
            <a:endParaRPr lang="en-GB" dirty="0"/>
          </a:p>
        </p:txBody>
      </p:sp>
      <p:pic>
        <p:nvPicPr>
          <p:cNvPr id="8" name="Picture 7">
            <a:extLst>
              <a:ext uri="{FF2B5EF4-FFF2-40B4-BE49-F238E27FC236}">
                <a16:creationId xmlns:a16="http://schemas.microsoft.com/office/drawing/2014/main" id="{21D7CE87-250C-4187-8B78-85695313A266}"/>
              </a:ext>
            </a:extLst>
          </p:cNvPr>
          <p:cNvPicPr>
            <a:picLocks noChangeAspect="1"/>
          </p:cNvPicPr>
          <p:nvPr/>
        </p:nvPicPr>
        <p:blipFill>
          <a:blip r:embed="rId3"/>
          <a:stretch>
            <a:fillRect/>
          </a:stretch>
        </p:blipFill>
        <p:spPr>
          <a:xfrm>
            <a:off x="2083078" y="3861281"/>
            <a:ext cx="5881480" cy="2940740"/>
          </a:xfrm>
          <a:prstGeom prst="rect">
            <a:avLst/>
          </a:prstGeom>
        </p:spPr>
      </p:pic>
    </p:spTree>
    <p:extLst>
      <p:ext uri="{BB962C8B-B14F-4D97-AF65-F5344CB8AC3E}">
        <p14:creationId xmlns:p14="http://schemas.microsoft.com/office/powerpoint/2010/main" val="3762698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7FBD8F-9650-4C37-ADF2-E0538BA4B63C}"/>
              </a:ext>
            </a:extLst>
          </p:cNvPr>
          <p:cNvPicPr>
            <a:picLocks noChangeAspect="1"/>
          </p:cNvPicPr>
          <p:nvPr/>
        </p:nvPicPr>
        <p:blipFill>
          <a:blip r:embed="rId2"/>
          <a:stretch>
            <a:fillRect/>
          </a:stretch>
        </p:blipFill>
        <p:spPr>
          <a:xfrm>
            <a:off x="10204532" y="129388"/>
            <a:ext cx="1987468" cy="1987468"/>
          </a:xfrm>
          <a:prstGeom prst="rect">
            <a:avLst/>
          </a:prstGeom>
        </p:spPr>
      </p:pic>
      <p:sp>
        <p:nvSpPr>
          <p:cNvPr id="3" name="Content Placeholder 2">
            <a:extLst>
              <a:ext uri="{FF2B5EF4-FFF2-40B4-BE49-F238E27FC236}">
                <a16:creationId xmlns:a16="http://schemas.microsoft.com/office/drawing/2014/main" id="{2C64BA06-20F9-438C-BD8C-0CBE0A28545F}"/>
              </a:ext>
            </a:extLst>
          </p:cNvPr>
          <p:cNvSpPr>
            <a:spLocks noGrp="1"/>
          </p:cNvSpPr>
          <p:nvPr>
            <p:ph idx="1"/>
          </p:nvPr>
        </p:nvSpPr>
        <p:spPr>
          <a:xfrm>
            <a:off x="265043" y="331304"/>
            <a:ext cx="11088757" cy="5845659"/>
          </a:xfrm>
        </p:spPr>
        <p:txBody>
          <a:bodyPr>
            <a:normAutofit/>
          </a:bodyPr>
          <a:lstStyle/>
          <a:p>
            <a:pPr marL="0" indent="0">
              <a:buNone/>
            </a:pPr>
            <a:r>
              <a:rPr lang="en-US" sz="4000" b="1" dirty="0"/>
              <a:t>Listen to Music or Your </a:t>
            </a:r>
            <a:r>
              <a:rPr lang="en-US" sz="4000" b="1" dirty="0" err="1"/>
              <a:t>Favourite</a:t>
            </a:r>
            <a:r>
              <a:rPr lang="en-US" sz="4000" b="1" dirty="0"/>
              <a:t> Podcast</a:t>
            </a:r>
          </a:p>
          <a:p>
            <a:pPr marL="0" indent="0">
              <a:buNone/>
            </a:pPr>
            <a:endParaRPr lang="en-US" sz="4000" b="1" dirty="0"/>
          </a:p>
          <a:p>
            <a:pPr marL="0" indent="0">
              <a:buNone/>
            </a:pPr>
            <a:r>
              <a:rPr lang="en-US" dirty="0"/>
              <a:t>This can be done as part of your normal daily life and could help to</a:t>
            </a:r>
          </a:p>
          <a:p>
            <a:pPr marL="0" indent="0">
              <a:buNone/>
            </a:pPr>
            <a:r>
              <a:rPr lang="en-US" dirty="0"/>
              <a:t>ease the stress of housework and everyday chores. </a:t>
            </a:r>
          </a:p>
          <a:p>
            <a:pPr marL="0" indent="0">
              <a:buNone/>
            </a:pPr>
            <a:endParaRPr lang="en-US" dirty="0"/>
          </a:p>
          <a:p>
            <a:pPr marL="0" indent="0">
              <a:buNone/>
            </a:pPr>
            <a:endParaRPr lang="en-GB" dirty="0"/>
          </a:p>
        </p:txBody>
      </p:sp>
      <p:pic>
        <p:nvPicPr>
          <p:cNvPr id="6" name="Picture 5">
            <a:extLst>
              <a:ext uri="{FF2B5EF4-FFF2-40B4-BE49-F238E27FC236}">
                <a16:creationId xmlns:a16="http://schemas.microsoft.com/office/drawing/2014/main" id="{167E258A-9B90-4C9F-A0B0-B0418920C56A}"/>
              </a:ext>
            </a:extLst>
          </p:cNvPr>
          <p:cNvPicPr>
            <a:picLocks noChangeAspect="1"/>
          </p:cNvPicPr>
          <p:nvPr/>
        </p:nvPicPr>
        <p:blipFill>
          <a:blip r:embed="rId3"/>
          <a:stretch>
            <a:fillRect/>
          </a:stretch>
        </p:blipFill>
        <p:spPr>
          <a:xfrm>
            <a:off x="8196293" y="3280095"/>
            <a:ext cx="3098784" cy="3098784"/>
          </a:xfrm>
          <a:prstGeom prst="rect">
            <a:avLst/>
          </a:prstGeom>
        </p:spPr>
      </p:pic>
      <p:pic>
        <p:nvPicPr>
          <p:cNvPr id="7" name="Picture 6">
            <a:extLst>
              <a:ext uri="{FF2B5EF4-FFF2-40B4-BE49-F238E27FC236}">
                <a16:creationId xmlns:a16="http://schemas.microsoft.com/office/drawing/2014/main" id="{BF550E6B-4334-4E14-9B90-C54D7A469134}"/>
              </a:ext>
            </a:extLst>
          </p:cNvPr>
          <p:cNvPicPr>
            <a:picLocks noChangeAspect="1"/>
          </p:cNvPicPr>
          <p:nvPr/>
        </p:nvPicPr>
        <p:blipFill>
          <a:blip r:embed="rId4"/>
          <a:stretch>
            <a:fillRect/>
          </a:stretch>
        </p:blipFill>
        <p:spPr>
          <a:xfrm>
            <a:off x="1433464" y="3221306"/>
            <a:ext cx="5897217" cy="3305390"/>
          </a:xfrm>
          <a:prstGeom prst="rect">
            <a:avLst/>
          </a:prstGeom>
        </p:spPr>
      </p:pic>
    </p:spTree>
    <p:extLst>
      <p:ext uri="{BB962C8B-B14F-4D97-AF65-F5344CB8AC3E}">
        <p14:creationId xmlns:p14="http://schemas.microsoft.com/office/powerpoint/2010/main" val="34366183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72B475-3A04-4EE7-B5BA-30CDAB603204}"/>
              </a:ext>
            </a:extLst>
          </p:cNvPr>
          <p:cNvPicPr>
            <a:picLocks noChangeAspect="1"/>
          </p:cNvPicPr>
          <p:nvPr/>
        </p:nvPicPr>
        <p:blipFill>
          <a:blip r:embed="rId2"/>
          <a:stretch>
            <a:fillRect/>
          </a:stretch>
        </p:blipFill>
        <p:spPr>
          <a:xfrm>
            <a:off x="10204532" y="119269"/>
            <a:ext cx="1987468" cy="1987468"/>
          </a:xfrm>
          <a:prstGeom prst="rect">
            <a:avLst/>
          </a:prstGeom>
        </p:spPr>
      </p:pic>
      <p:sp>
        <p:nvSpPr>
          <p:cNvPr id="3" name="Content Placeholder 2">
            <a:extLst>
              <a:ext uri="{FF2B5EF4-FFF2-40B4-BE49-F238E27FC236}">
                <a16:creationId xmlns:a16="http://schemas.microsoft.com/office/drawing/2014/main" id="{96229C93-B79F-4C43-B268-145BC01EB9FB}"/>
              </a:ext>
            </a:extLst>
          </p:cNvPr>
          <p:cNvSpPr>
            <a:spLocks noGrp="1"/>
          </p:cNvSpPr>
          <p:nvPr>
            <p:ph idx="1"/>
          </p:nvPr>
        </p:nvSpPr>
        <p:spPr>
          <a:xfrm>
            <a:off x="838200" y="437323"/>
            <a:ext cx="10515600" cy="2610678"/>
          </a:xfrm>
        </p:spPr>
        <p:txBody>
          <a:bodyPr>
            <a:normAutofit/>
          </a:bodyPr>
          <a:lstStyle/>
          <a:p>
            <a:pPr marL="0" indent="0">
              <a:buNone/>
            </a:pPr>
            <a:r>
              <a:rPr lang="en-US" sz="4000" b="1" dirty="0"/>
              <a:t>Further Resources</a:t>
            </a:r>
          </a:p>
          <a:p>
            <a:pPr marL="0" indent="0">
              <a:buNone/>
            </a:pPr>
            <a:endParaRPr lang="en-US" sz="4000" b="1" dirty="0"/>
          </a:p>
          <a:p>
            <a:pPr marL="0" indent="0">
              <a:buNone/>
            </a:pPr>
            <a:r>
              <a:rPr lang="en-US" dirty="0"/>
              <a:t>Remember to reach out if you or your child are struggling. There are many resources available online and via telephone, and your local GP can provide support and signposting. </a:t>
            </a:r>
          </a:p>
          <a:p>
            <a:pPr marL="0" indent="0">
              <a:buNone/>
            </a:pPr>
            <a:endParaRPr lang="en-US" dirty="0"/>
          </a:p>
          <a:p>
            <a:pPr marL="0" indent="0">
              <a:buNone/>
            </a:pPr>
            <a:endParaRPr lang="en-GB" dirty="0"/>
          </a:p>
        </p:txBody>
      </p:sp>
      <p:pic>
        <p:nvPicPr>
          <p:cNvPr id="6" name="Picture 5">
            <a:extLst>
              <a:ext uri="{FF2B5EF4-FFF2-40B4-BE49-F238E27FC236}">
                <a16:creationId xmlns:a16="http://schemas.microsoft.com/office/drawing/2014/main" id="{03D019C5-B5EA-4577-B1A6-A8AFC03FB339}"/>
              </a:ext>
            </a:extLst>
          </p:cNvPr>
          <p:cNvPicPr>
            <a:picLocks noChangeAspect="1"/>
          </p:cNvPicPr>
          <p:nvPr/>
        </p:nvPicPr>
        <p:blipFill>
          <a:blip r:embed="rId3"/>
          <a:stretch>
            <a:fillRect/>
          </a:stretch>
        </p:blipFill>
        <p:spPr>
          <a:xfrm>
            <a:off x="340978" y="3171204"/>
            <a:ext cx="1947805" cy="515592"/>
          </a:xfrm>
          <a:prstGeom prst="rect">
            <a:avLst/>
          </a:prstGeom>
        </p:spPr>
      </p:pic>
      <p:sp>
        <p:nvSpPr>
          <p:cNvPr id="7" name="TextBox 6">
            <a:extLst>
              <a:ext uri="{FF2B5EF4-FFF2-40B4-BE49-F238E27FC236}">
                <a16:creationId xmlns:a16="http://schemas.microsoft.com/office/drawing/2014/main" id="{0864B10C-B275-4C56-8062-B495A211070E}"/>
              </a:ext>
            </a:extLst>
          </p:cNvPr>
          <p:cNvSpPr txBox="1"/>
          <p:nvPr/>
        </p:nvSpPr>
        <p:spPr>
          <a:xfrm>
            <a:off x="6096000" y="6308035"/>
            <a:ext cx="184731" cy="369332"/>
          </a:xfrm>
          <a:prstGeom prst="rect">
            <a:avLst/>
          </a:prstGeom>
          <a:noFill/>
        </p:spPr>
        <p:txBody>
          <a:bodyPr wrap="none" rtlCol="0">
            <a:spAutoFit/>
          </a:bodyPr>
          <a:lstStyle/>
          <a:p>
            <a:endParaRPr lang="en-GB" dirty="0"/>
          </a:p>
        </p:txBody>
      </p:sp>
      <p:sp>
        <p:nvSpPr>
          <p:cNvPr id="8" name="TextBox 7">
            <a:extLst>
              <a:ext uri="{FF2B5EF4-FFF2-40B4-BE49-F238E27FC236}">
                <a16:creationId xmlns:a16="http://schemas.microsoft.com/office/drawing/2014/main" id="{86E89D93-60EE-4546-83D9-D1C1BEA88386}"/>
              </a:ext>
            </a:extLst>
          </p:cNvPr>
          <p:cNvSpPr txBox="1"/>
          <p:nvPr/>
        </p:nvSpPr>
        <p:spPr>
          <a:xfrm>
            <a:off x="2676940" y="3299791"/>
            <a:ext cx="2597426" cy="2862322"/>
          </a:xfrm>
          <a:prstGeom prst="rect">
            <a:avLst/>
          </a:prstGeom>
          <a:noFill/>
        </p:spPr>
        <p:txBody>
          <a:bodyPr wrap="square" rtlCol="0">
            <a:spAutoFit/>
          </a:bodyPr>
          <a:lstStyle/>
          <a:p>
            <a:r>
              <a:rPr lang="en-US" dirty="0">
                <a:hlinkClick r:id="rId4"/>
              </a:rPr>
              <a:t>www.kooth.com</a:t>
            </a:r>
            <a:endParaRPr lang="en-US" dirty="0"/>
          </a:p>
          <a:p>
            <a:endParaRPr lang="en-US" dirty="0"/>
          </a:p>
          <a:p>
            <a:endParaRPr lang="en-US" dirty="0"/>
          </a:p>
          <a:p>
            <a:r>
              <a:rPr lang="en-US" dirty="0"/>
              <a:t>Phone 116 123 or visit </a:t>
            </a:r>
            <a:r>
              <a:rPr lang="en-US" dirty="0">
                <a:hlinkClick r:id="rId5"/>
              </a:rPr>
              <a:t>www.samaritans.org</a:t>
            </a:r>
            <a:endParaRPr lang="en-US" dirty="0"/>
          </a:p>
          <a:p>
            <a:endParaRPr lang="en-US" dirty="0"/>
          </a:p>
          <a:p>
            <a:endParaRPr lang="en-US" dirty="0"/>
          </a:p>
          <a:p>
            <a:endParaRPr lang="en-US" dirty="0"/>
          </a:p>
          <a:p>
            <a:r>
              <a:rPr lang="en-US" dirty="0">
                <a:hlinkClick r:id="rId6"/>
              </a:rPr>
              <a:t>www.familylives.org.uk</a:t>
            </a:r>
            <a:r>
              <a:rPr lang="en-US" dirty="0"/>
              <a:t> </a:t>
            </a:r>
          </a:p>
          <a:p>
            <a:endParaRPr lang="en-GB" dirty="0"/>
          </a:p>
        </p:txBody>
      </p:sp>
      <p:pic>
        <p:nvPicPr>
          <p:cNvPr id="9" name="Picture 8">
            <a:extLst>
              <a:ext uri="{FF2B5EF4-FFF2-40B4-BE49-F238E27FC236}">
                <a16:creationId xmlns:a16="http://schemas.microsoft.com/office/drawing/2014/main" id="{613A3DD6-502C-4913-9B89-C58BF47DB578}"/>
              </a:ext>
            </a:extLst>
          </p:cNvPr>
          <p:cNvPicPr>
            <a:picLocks noChangeAspect="1"/>
          </p:cNvPicPr>
          <p:nvPr/>
        </p:nvPicPr>
        <p:blipFill>
          <a:blip r:embed="rId7"/>
          <a:stretch>
            <a:fillRect/>
          </a:stretch>
        </p:blipFill>
        <p:spPr>
          <a:xfrm>
            <a:off x="340979" y="3686796"/>
            <a:ext cx="2141882" cy="1493766"/>
          </a:xfrm>
          <a:prstGeom prst="rect">
            <a:avLst/>
          </a:prstGeom>
        </p:spPr>
      </p:pic>
      <p:pic>
        <p:nvPicPr>
          <p:cNvPr id="10" name="Picture 9">
            <a:extLst>
              <a:ext uri="{FF2B5EF4-FFF2-40B4-BE49-F238E27FC236}">
                <a16:creationId xmlns:a16="http://schemas.microsoft.com/office/drawing/2014/main" id="{21184551-020B-41C6-BF30-978D27F83860}"/>
              </a:ext>
            </a:extLst>
          </p:cNvPr>
          <p:cNvPicPr>
            <a:picLocks noChangeAspect="1"/>
          </p:cNvPicPr>
          <p:nvPr/>
        </p:nvPicPr>
        <p:blipFill>
          <a:blip r:embed="rId8"/>
          <a:stretch>
            <a:fillRect/>
          </a:stretch>
        </p:blipFill>
        <p:spPr>
          <a:xfrm>
            <a:off x="340978" y="5236389"/>
            <a:ext cx="2141883" cy="952500"/>
          </a:xfrm>
          <a:prstGeom prst="rect">
            <a:avLst/>
          </a:prstGeom>
        </p:spPr>
      </p:pic>
      <p:pic>
        <p:nvPicPr>
          <p:cNvPr id="11" name="Picture 10">
            <a:extLst>
              <a:ext uri="{FF2B5EF4-FFF2-40B4-BE49-F238E27FC236}">
                <a16:creationId xmlns:a16="http://schemas.microsoft.com/office/drawing/2014/main" id="{B49E8D81-4ED0-48F8-A8CD-9B32CDD63E20}"/>
              </a:ext>
            </a:extLst>
          </p:cNvPr>
          <p:cNvPicPr>
            <a:picLocks noChangeAspect="1"/>
          </p:cNvPicPr>
          <p:nvPr/>
        </p:nvPicPr>
        <p:blipFill>
          <a:blip r:embed="rId9"/>
          <a:stretch>
            <a:fillRect/>
          </a:stretch>
        </p:blipFill>
        <p:spPr>
          <a:xfrm>
            <a:off x="5397512" y="3238500"/>
            <a:ext cx="2857500" cy="571500"/>
          </a:xfrm>
          <a:prstGeom prst="rect">
            <a:avLst/>
          </a:prstGeom>
        </p:spPr>
      </p:pic>
      <p:sp>
        <p:nvSpPr>
          <p:cNvPr id="12" name="TextBox 11">
            <a:extLst>
              <a:ext uri="{FF2B5EF4-FFF2-40B4-BE49-F238E27FC236}">
                <a16:creationId xmlns:a16="http://schemas.microsoft.com/office/drawing/2014/main" id="{9C9527B1-265E-49AC-A7BE-42CB3AECEA2E}"/>
              </a:ext>
            </a:extLst>
          </p:cNvPr>
          <p:cNvSpPr txBox="1"/>
          <p:nvPr/>
        </p:nvSpPr>
        <p:spPr>
          <a:xfrm>
            <a:off x="8733183" y="3299791"/>
            <a:ext cx="3117838" cy="3416320"/>
          </a:xfrm>
          <a:prstGeom prst="rect">
            <a:avLst/>
          </a:prstGeom>
          <a:noFill/>
        </p:spPr>
        <p:txBody>
          <a:bodyPr wrap="square" rtlCol="0">
            <a:spAutoFit/>
          </a:bodyPr>
          <a:lstStyle/>
          <a:p>
            <a:r>
              <a:rPr lang="en-US" dirty="0">
                <a:hlinkClick r:id="rId10"/>
              </a:rPr>
              <a:t>www.youngminds.org.uk</a:t>
            </a:r>
            <a:endParaRPr lang="en-US" dirty="0"/>
          </a:p>
          <a:p>
            <a:endParaRPr lang="en-US" dirty="0"/>
          </a:p>
          <a:p>
            <a:endParaRPr lang="en-US" dirty="0"/>
          </a:p>
          <a:p>
            <a:r>
              <a:rPr lang="en-US" dirty="0">
                <a:hlinkClick r:id="rId11"/>
              </a:rPr>
              <a:t>www.anxietyuk.org.uk</a:t>
            </a:r>
            <a:endParaRPr lang="en-US" dirty="0"/>
          </a:p>
          <a:p>
            <a:endParaRPr lang="en-US" dirty="0"/>
          </a:p>
          <a:p>
            <a:endParaRPr lang="en-US" dirty="0"/>
          </a:p>
          <a:p>
            <a:endParaRPr lang="en-US" dirty="0"/>
          </a:p>
          <a:p>
            <a:endParaRPr lang="en-US" dirty="0"/>
          </a:p>
          <a:p>
            <a:r>
              <a:rPr lang="en-US" dirty="0"/>
              <a:t>Phone 0800 58 58 58 or visit</a:t>
            </a:r>
          </a:p>
          <a:p>
            <a:r>
              <a:rPr lang="en-US" dirty="0">
                <a:hlinkClick r:id="rId12"/>
              </a:rPr>
              <a:t>www.thecalmzone.net</a:t>
            </a:r>
            <a:endParaRPr lang="en-US" dirty="0"/>
          </a:p>
          <a:p>
            <a:endParaRPr lang="en-US" dirty="0"/>
          </a:p>
          <a:p>
            <a:endParaRPr lang="en-GB" dirty="0"/>
          </a:p>
        </p:txBody>
      </p:sp>
      <p:pic>
        <p:nvPicPr>
          <p:cNvPr id="13" name="Picture 12">
            <a:extLst>
              <a:ext uri="{FF2B5EF4-FFF2-40B4-BE49-F238E27FC236}">
                <a16:creationId xmlns:a16="http://schemas.microsoft.com/office/drawing/2014/main" id="{2C50722A-39D0-4004-8C9A-BB139290E914}"/>
              </a:ext>
            </a:extLst>
          </p:cNvPr>
          <p:cNvPicPr>
            <a:picLocks noChangeAspect="1"/>
          </p:cNvPicPr>
          <p:nvPr/>
        </p:nvPicPr>
        <p:blipFill>
          <a:blip r:embed="rId13"/>
          <a:stretch>
            <a:fillRect/>
          </a:stretch>
        </p:blipFill>
        <p:spPr>
          <a:xfrm>
            <a:off x="5382793" y="4142337"/>
            <a:ext cx="2933107" cy="1038225"/>
          </a:xfrm>
          <a:prstGeom prst="rect">
            <a:avLst/>
          </a:prstGeom>
        </p:spPr>
      </p:pic>
      <p:pic>
        <p:nvPicPr>
          <p:cNvPr id="14" name="Picture 13">
            <a:extLst>
              <a:ext uri="{FF2B5EF4-FFF2-40B4-BE49-F238E27FC236}">
                <a16:creationId xmlns:a16="http://schemas.microsoft.com/office/drawing/2014/main" id="{A8B7CFE5-8497-4223-B61C-6D00E54CFEAF}"/>
              </a:ext>
            </a:extLst>
          </p:cNvPr>
          <p:cNvPicPr>
            <a:picLocks noChangeAspect="1"/>
          </p:cNvPicPr>
          <p:nvPr/>
        </p:nvPicPr>
        <p:blipFill>
          <a:blip r:embed="rId14"/>
          <a:stretch>
            <a:fillRect/>
          </a:stretch>
        </p:blipFill>
        <p:spPr>
          <a:xfrm>
            <a:off x="6128091" y="5380383"/>
            <a:ext cx="1442509" cy="1477617"/>
          </a:xfrm>
          <a:prstGeom prst="rect">
            <a:avLst/>
          </a:prstGeom>
        </p:spPr>
      </p:pic>
    </p:spTree>
    <p:extLst>
      <p:ext uri="{BB962C8B-B14F-4D97-AF65-F5344CB8AC3E}">
        <p14:creationId xmlns:p14="http://schemas.microsoft.com/office/powerpoint/2010/main" val="29477240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TotalTime>
  <Words>1474</Words>
  <Application>Microsoft Office PowerPoint</Application>
  <PresentationFormat>Widescreen</PresentationFormat>
  <Paragraphs>139</Paragraphs>
  <Slides>16</Slides>
  <Notes>0</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21" baseType="lpstr">
      <vt:lpstr>Arial</vt:lpstr>
      <vt:lpstr>Calibri</vt:lpstr>
      <vt:lpstr>Calibri Light</vt:lpstr>
      <vt:lpstr>Office Theme</vt:lpstr>
      <vt:lpstr>Acrobat Document</vt:lpstr>
      <vt:lpstr>My Teen - Tips for Parents</vt:lpstr>
      <vt:lpstr> What can parents do to help support a healthy lifestyle for their teen?  Here are some suggestions: </vt:lpstr>
      <vt:lpstr>PowerPoint Presentation</vt:lpstr>
      <vt:lpstr>2. COPING WITH CHANGE AND WORRY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Living In Lockdown – Parent Support Pack</dc:title>
  <dc:creator>home</dc:creator>
  <cp:lastModifiedBy>Teena Meighen</cp:lastModifiedBy>
  <cp:revision>39</cp:revision>
  <dcterms:created xsi:type="dcterms:W3CDTF">2021-01-06T13:04:01Z</dcterms:created>
  <dcterms:modified xsi:type="dcterms:W3CDTF">2022-05-24T08:00:55Z</dcterms:modified>
</cp:coreProperties>
</file>