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"/>
  </p:notesMasterIdLst>
  <p:sldIdLst>
    <p:sldId id="260" r:id="rId2"/>
  </p:sldIdLst>
  <p:sldSz cx="9601200" cy="12801600" type="A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6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200"/>
            </a:lvl1pPr>
          </a:lstStyle>
          <a:p>
            <a:fld id="{692514C4-0637-42E0-8B30-C34AD16C5426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39838"/>
            <a:ext cx="25114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200"/>
            </a:lvl1pPr>
          </a:lstStyle>
          <a:p>
            <a:fld id="{88E6ACC6-ADDE-48FF-8BB9-D89BD1D5D2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38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1239838"/>
            <a:ext cx="2511425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6ACC6-ADDE-48FF-8BB9-D89BD1D5D21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84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7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19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78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658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934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10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62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32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63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0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58ED2026-2272-440D-A646-1F69B8A2A0FC}"/>
              </a:ext>
            </a:extLst>
          </p:cNvPr>
          <p:cNvSpPr/>
          <p:nvPr/>
        </p:nvSpPr>
        <p:spPr>
          <a:xfrm>
            <a:off x="5850800" y="11716401"/>
            <a:ext cx="1017752" cy="935849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68" b="1" dirty="0">
                <a:solidFill>
                  <a:schemeClr val="tx1"/>
                </a:solidFill>
              </a:rPr>
              <a:t>Year 7</a:t>
            </a:r>
          </a:p>
        </p:txBody>
      </p:sp>
      <p:sp>
        <p:nvSpPr>
          <p:cNvPr id="18" name="Google Shape;167;p1">
            <a:extLst>
              <a:ext uri="{FF2B5EF4-FFF2-40B4-BE49-F238E27FC236}">
                <a16:creationId xmlns:a16="http://schemas.microsoft.com/office/drawing/2014/main" id="{D4E26E17-0BDE-47BB-8EBD-0D7BE94F92B1}"/>
              </a:ext>
            </a:extLst>
          </p:cNvPr>
          <p:cNvSpPr txBox="1"/>
          <p:nvPr/>
        </p:nvSpPr>
        <p:spPr>
          <a:xfrm>
            <a:off x="2916418" y="11781586"/>
            <a:ext cx="2397395" cy="45782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spcFirstLastPara="1" wrap="square" lIns="118149" tIns="59058" rIns="118149" bIns="59058" anchor="t" anchorCtr="0">
            <a:spAutoFit/>
          </a:bodyPr>
          <a:lstStyle/>
          <a:p>
            <a:pPr algn="ctr">
              <a:buClr>
                <a:srgbClr val="000000"/>
              </a:buClr>
              <a:buSzPts val="1050"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HT1- Prose Where The River Runs Gold</a:t>
            </a:r>
            <a:endParaRPr lang="en-GB"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80;p1">
            <a:extLst>
              <a:ext uri="{FF2B5EF4-FFF2-40B4-BE49-F238E27FC236}">
                <a16:creationId xmlns:a16="http://schemas.microsoft.com/office/drawing/2014/main" id="{7A493E4C-E053-4E75-901A-05377CB9187F}"/>
              </a:ext>
            </a:extLst>
          </p:cNvPr>
          <p:cNvSpPr txBox="1"/>
          <p:nvPr/>
        </p:nvSpPr>
        <p:spPr>
          <a:xfrm>
            <a:off x="2916420" y="12163649"/>
            <a:ext cx="2397395" cy="62710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noFill/>
          </a:ln>
        </p:spPr>
        <p:txBody>
          <a:bodyPr spcFirstLastPara="1" wrap="square" lIns="118149" tIns="59058" rIns="118149" bIns="59058" anchor="t" anchorCtr="0">
            <a:spAutoFit/>
          </a:bodyPr>
          <a:lstStyle/>
          <a:p>
            <a:pPr marL="221565" indent="-221565"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Understanding symbols, similes metaphors and understanding inference.</a:t>
            </a:r>
            <a:endParaRPr lang="en-US" sz="1100" dirty="0">
              <a:solidFill>
                <a:schemeClr val="dk1"/>
              </a:solidFill>
              <a:latin typeface="+mj-lt"/>
              <a:cs typeface="Calibri"/>
              <a:sym typeface="Calibri"/>
            </a:endParaRPr>
          </a:p>
        </p:txBody>
      </p:sp>
      <p:sp>
        <p:nvSpPr>
          <p:cNvPr id="20" name="Google Shape;164;p1">
            <a:extLst>
              <a:ext uri="{FF2B5EF4-FFF2-40B4-BE49-F238E27FC236}">
                <a16:creationId xmlns:a16="http://schemas.microsoft.com/office/drawing/2014/main" id="{A31F18AF-C884-430D-8877-F29E6F2A4BF1}"/>
              </a:ext>
            </a:extLst>
          </p:cNvPr>
          <p:cNvSpPr txBox="1"/>
          <p:nvPr/>
        </p:nvSpPr>
        <p:spPr>
          <a:xfrm>
            <a:off x="731871" y="11158028"/>
            <a:ext cx="2137705" cy="288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8149" tIns="59058" rIns="118149" bIns="59058" anchor="t" anchorCtr="0">
            <a:spAutoFit/>
          </a:bodyPr>
          <a:lstStyle/>
          <a:p>
            <a:pPr>
              <a:buClr>
                <a:srgbClr val="000000"/>
              </a:buClr>
              <a:buSzPts val="1050"/>
            </a:pPr>
            <a:r>
              <a:rPr lang="en-US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HT2- Short stories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77;p1">
            <a:extLst>
              <a:ext uri="{FF2B5EF4-FFF2-40B4-BE49-F238E27FC236}">
                <a16:creationId xmlns:a16="http://schemas.microsoft.com/office/drawing/2014/main" id="{304864DF-8680-4EEE-A19B-DFF173F0AE43}"/>
              </a:ext>
            </a:extLst>
          </p:cNvPr>
          <p:cNvSpPr txBox="1"/>
          <p:nvPr/>
        </p:nvSpPr>
        <p:spPr>
          <a:xfrm>
            <a:off x="730715" y="11446575"/>
            <a:ext cx="2138861" cy="4578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18149" tIns="59058" rIns="118149" bIns="59058" anchor="t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conventions of short stories and the concept of a moral.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65;p1">
            <a:extLst>
              <a:ext uri="{FF2B5EF4-FFF2-40B4-BE49-F238E27FC236}">
                <a16:creationId xmlns:a16="http://schemas.microsoft.com/office/drawing/2014/main" id="{93D32A73-0F50-4ACC-A92B-9AC01B1D159C}"/>
              </a:ext>
            </a:extLst>
          </p:cNvPr>
          <p:cNvSpPr txBox="1"/>
          <p:nvPr/>
        </p:nvSpPr>
        <p:spPr>
          <a:xfrm>
            <a:off x="6372549" y="10630930"/>
            <a:ext cx="2173913" cy="288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8149" tIns="59058" rIns="118149" bIns="59058" anchor="t" anchorCtr="0">
            <a:spAutoFit/>
          </a:bodyPr>
          <a:lstStyle/>
          <a:p>
            <a:pPr>
              <a:buClr>
                <a:srgbClr val="000000"/>
              </a:buClr>
              <a:buSzPts val="1050"/>
            </a:pPr>
            <a:r>
              <a:rPr lang="en-GB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HT3- Seminal poets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78;p1">
            <a:extLst>
              <a:ext uri="{FF2B5EF4-FFF2-40B4-BE49-F238E27FC236}">
                <a16:creationId xmlns:a16="http://schemas.microsoft.com/office/drawing/2014/main" id="{5E065C40-7CF2-40A2-93D8-EB53E9476214}"/>
              </a:ext>
            </a:extLst>
          </p:cNvPr>
          <p:cNvSpPr txBox="1"/>
          <p:nvPr/>
        </p:nvSpPr>
        <p:spPr>
          <a:xfrm>
            <a:off x="6395858" y="10904980"/>
            <a:ext cx="2173913" cy="6271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18149" tIns="59058" rIns="118149" bIns="59058" anchor="t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form, poetic structure and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poetic voice.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66;p1">
            <a:extLst>
              <a:ext uri="{FF2B5EF4-FFF2-40B4-BE49-F238E27FC236}">
                <a16:creationId xmlns:a16="http://schemas.microsoft.com/office/drawing/2014/main" id="{9F52ABDA-0051-4F82-8D0E-6B715BB4BD8E}"/>
              </a:ext>
            </a:extLst>
          </p:cNvPr>
          <p:cNvSpPr txBox="1"/>
          <p:nvPr/>
        </p:nvSpPr>
        <p:spPr>
          <a:xfrm>
            <a:off x="4124559" y="9917854"/>
            <a:ext cx="2000250" cy="24618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HT4 Transactional Writing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79;p1">
            <a:extLst>
              <a:ext uri="{FF2B5EF4-FFF2-40B4-BE49-F238E27FC236}">
                <a16:creationId xmlns:a16="http://schemas.microsoft.com/office/drawing/2014/main" id="{AAF3BEE1-53A6-457E-AFD5-CC6CB795C7F9}"/>
              </a:ext>
            </a:extLst>
          </p:cNvPr>
          <p:cNvSpPr txBox="1"/>
          <p:nvPr/>
        </p:nvSpPr>
        <p:spPr>
          <a:xfrm>
            <a:off x="4124559" y="10221475"/>
            <a:ext cx="2000250" cy="600124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Persuasive writing techniques about an environmenta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 campaign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168;p1">
            <a:extLst>
              <a:ext uri="{FF2B5EF4-FFF2-40B4-BE49-F238E27FC236}">
                <a16:creationId xmlns:a16="http://schemas.microsoft.com/office/drawing/2014/main" id="{CB49464C-7255-4632-AC1B-279B333A4744}"/>
              </a:ext>
            </a:extLst>
          </p:cNvPr>
          <p:cNvSpPr txBox="1"/>
          <p:nvPr/>
        </p:nvSpPr>
        <p:spPr>
          <a:xfrm>
            <a:off x="796818" y="9051239"/>
            <a:ext cx="2119601" cy="400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HT5- The history of the English Language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181;p1">
            <a:extLst>
              <a:ext uri="{FF2B5EF4-FFF2-40B4-BE49-F238E27FC236}">
                <a16:creationId xmlns:a16="http://schemas.microsoft.com/office/drawing/2014/main" id="{30D88931-7ED3-4011-B686-56DC1CA8C644}"/>
              </a:ext>
            </a:extLst>
          </p:cNvPr>
          <p:cNvSpPr txBox="1"/>
          <p:nvPr/>
        </p:nvSpPr>
        <p:spPr>
          <a:xfrm>
            <a:off x="787946" y="9419190"/>
            <a:ext cx="2119601" cy="600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language change throug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 invention, invasion and the internet.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163;p1">
            <a:extLst>
              <a:ext uri="{FF2B5EF4-FFF2-40B4-BE49-F238E27FC236}">
                <a16:creationId xmlns:a16="http://schemas.microsoft.com/office/drawing/2014/main" id="{8BC391DF-9D73-44D2-A6FC-974EBE285E90}"/>
              </a:ext>
            </a:extLst>
          </p:cNvPr>
          <p:cNvSpPr txBox="1"/>
          <p:nvPr/>
        </p:nvSpPr>
        <p:spPr>
          <a:xfrm>
            <a:off x="3506756" y="8805058"/>
            <a:ext cx="2331891" cy="24618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HT6- Introduction to Shakespeare</a:t>
            </a:r>
            <a:endParaRPr sz="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176;p1">
            <a:extLst>
              <a:ext uri="{FF2B5EF4-FFF2-40B4-BE49-F238E27FC236}">
                <a16:creationId xmlns:a16="http://schemas.microsoft.com/office/drawing/2014/main" id="{CD8A02F5-3702-4E65-940A-80329EB14EF0}"/>
              </a:ext>
            </a:extLst>
          </p:cNvPr>
          <p:cNvSpPr txBox="1"/>
          <p:nvPr/>
        </p:nvSpPr>
        <p:spPr>
          <a:xfrm>
            <a:off x="3506757" y="9080347"/>
            <a:ext cx="2331891" cy="600124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Shakespearian context, the conventions of tragedy and villains. </a:t>
            </a:r>
            <a:endParaRPr sz="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6D6BB89-4872-4D28-9982-BDD0068ADC81}"/>
              </a:ext>
            </a:extLst>
          </p:cNvPr>
          <p:cNvSpPr/>
          <p:nvPr/>
        </p:nvSpPr>
        <p:spPr>
          <a:xfrm>
            <a:off x="5921048" y="8377053"/>
            <a:ext cx="1017752" cy="935849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68" b="1" dirty="0">
                <a:solidFill>
                  <a:schemeClr val="tx1"/>
                </a:solidFill>
              </a:rPr>
              <a:t>Year 8</a:t>
            </a:r>
          </a:p>
        </p:txBody>
      </p:sp>
      <p:sp>
        <p:nvSpPr>
          <p:cNvPr id="31" name="Google Shape;172;p1">
            <a:extLst>
              <a:ext uri="{FF2B5EF4-FFF2-40B4-BE49-F238E27FC236}">
                <a16:creationId xmlns:a16="http://schemas.microsoft.com/office/drawing/2014/main" id="{C36BAB39-2B88-4688-B2E3-3E35CE882F84}"/>
              </a:ext>
            </a:extLst>
          </p:cNvPr>
          <p:cNvSpPr txBox="1"/>
          <p:nvPr/>
        </p:nvSpPr>
        <p:spPr>
          <a:xfrm>
            <a:off x="6783299" y="7614622"/>
            <a:ext cx="2465255" cy="338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HT1</a:t>
            </a:r>
            <a:r>
              <a:rPr lang="en-GB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Pearl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186;p1">
            <a:extLst>
              <a:ext uri="{FF2B5EF4-FFF2-40B4-BE49-F238E27FC236}">
                <a16:creationId xmlns:a16="http://schemas.microsoft.com/office/drawing/2014/main" id="{C0D27CC4-3978-4143-8322-9B9B9DF5FC3A}"/>
              </a:ext>
            </a:extLst>
          </p:cNvPr>
          <p:cNvSpPr txBox="1"/>
          <p:nvPr/>
        </p:nvSpPr>
        <p:spPr>
          <a:xfrm>
            <a:off x="6767890" y="7940858"/>
            <a:ext cx="2473200" cy="4308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The effects of symbolism and the use of similes, metaphor and personification.</a:t>
            </a:r>
            <a:endParaRPr lang="en-US" sz="11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70;p1">
            <a:extLst>
              <a:ext uri="{FF2B5EF4-FFF2-40B4-BE49-F238E27FC236}">
                <a16:creationId xmlns:a16="http://schemas.microsoft.com/office/drawing/2014/main" id="{9A056F45-3AE6-4F2D-A1B4-B624679A86BE}"/>
              </a:ext>
            </a:extLst>
          </p:cNvPr>
          <p:cNvSpPr txBox="1"/>
          <p:nvPr/>
        </p:nvSpPr>
        <p:spPr>
          <a:xfrm>
            <a:off x="3065439" y="7254710"/>
            <a:ext cx="2442937" cy="26157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HT2- Gothic Literature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184;p1">
            <a:extLst>
              <a:ext uri="{FF2B5EF4-FFF2-40B4-BE49-F238E27FC236}">
                <a16:creationId xmlns:a16="http://schemas.microsoft.com/office/drawing/2014/main" id="{6B520769-E7E8-4866-BF74-5E13852285B7}"/>
              </a:ext>
            </a:extLst>
          </p:cNvPr>
          <p:cNvSpPr txBox="1"/>
          <p:nvPr/>
        </p:nvSpPr>
        <p:spPr>
          <a:xfrm>
            <a:off x="3098490" y="7510305"/>
            <a:ext cx="2442936" cy="430847"/>
          </a:xfrm>
          <a:prstGeom prst="rect">
            <a:avLst/>
          </a:prstGeom>
          <a:solidFill>
            <a:srgbClr val="002060">
              <a:alpha val="85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Analysing the use of the conventions of the gothic – setting</a:t>
            </a:r>
            <a:r>
              <a:rPr lang="en-GB" sz="11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characterisation.</a:t>
            </a:r>
            <a:endParaRPr lang="en-GB" sz="11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174;p1">
            <a:extLst>
              <a:ext uri="{FF2B5EF4-FFF2-40B4-BE49-F238E27FC236}">
                <a16:creationId xmlns:a16="http://schemas.microsoft.com/office/drawing/2014/main" id="{50FBC3AF-D0C4-4242-BEA0-3ABC3A4F8099}"/>
              </a:ext>
            </a:extLst>
          </p:cNvPr>
          <p:cNvSpPr txBox="1"/>
          <p:nvPr/>
        </p:nvSpPr>
        <p:spPr>
          <a:xfrm>
            <a:off x="645552" y="6772736"/>
            <a:ext cx="2079151" cy="415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HT3- Poems from different cultures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185;p1">
            <a:extLst>
              <a:ext uri="{FF2B5EF4-FFF2-40B4-BE49-F238E27FC236}">
                <a16:creationId xmlns:a16="http://schemas.microsoft.com/office/drawing/2014/main" id="{92436609-1D88-4255-A471-9ED744C78D34}"/>
              </a:ext>
            </a:extLst>
          </p:cNvPr>
          <p:cNvSpPr txBox="1"/>
          <p:nvPr/>
        </p:nvSpPr>
        <p:spPr>
          <a:xfrm>
            <a:off x="645553" y="7188234"/>
            <a:ext cx="2079151" cy="461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Analysing</a:t>
            </a:r>
            <a:r>
              <a:rPr lang="en-US" sz="12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cultural context on the poetic voice. </a:t>
            </a:r>
            <a:endParaRPr sz="12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173;p1">
            <a:extLst>
              <a:ext uri="{FF2B5EF4-FFF2-40B4-BE49-F238E27FC236}">
                <a16:creationId xmlns:a16="http://schemas.microsoft.com/office/drawing/2014/main" id="{13B4DB88-7211-461C-A32D-8E7A77D8E20F}"/>
              </a:ext>
            </a:extLst>
          </p:cNvPr>
          <p:cNvSpPr txBox="1"/>
          <p:nvPr/>
        </p:nvSpPr>
        <p:spPr>
          <a:xfrm>
            <a:off x="3081964" y="6166388"/>
            <a:ext cx="2765096" cy="26157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HT4- Rhetoric and powerful speeches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187;p1">
            <a:extLst>
              <a:ext uri="{FF2B5EF4-FFF2-40B4-BE49-F238E27FC236}">
                <a16:creationId xmlns:a16="http://schemas.microsoft.com/office/drawing/2014/main" id="{B673D82E-DEEB-4A6B-9271-66EA84863AFA}"/>
              </a:ext>
            </a:extLst>
          </p:cNvPr>
          <p:cNvSpPr txBox="1"/>
          <p:nvPr/>
        </p:nvSpPr>
        <p:spPr>
          <a:xfrm>
            <a:off x="3065439" y="6420033"/>
            <a:ext cx="2798147" cy="430847"/>
          </a:xfrm>
          <a:prstGeom prst="rect">
            <a:avLst/>
          </a:prstGeom>
          <a:solidFill>
            <a:srgbClr val="002060">
              <a:alpha val="85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1200"/>
            </a:pPr>
            <a:r>
              <a:rPr lang="en-US" sz="11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Analysing</a:t>
            </a:r>
            <a:r>
              <a:rPr lang="en-US" sz="11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the effect of rhetorical devices to write a range of non-fiction fiction forms. </a:t>
            </a:r>
            <a:endParaRPr sz="11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169;p1">
            <a:extLst>
              <a:ext uri="{FF2B5EF4-FFF2-40B4-BE49-F238E27FC236}">
                <a16:creationId xmlns:a16="http://schemas.microsoft.com/office/drawing/2014/main" id="{01C63C00-A1AA-4A4E-B7E2-73B18C2C77DF}"/>
              </a:ext>
            </a:extLst>
          </p:cNvPr>
          <p:cNvSpPr txBox="1"/>
          <p:nvPr/>
        </p:nvSpPr>
        <p:spPr>
          <a:xfrm>
            <a:off x="6767890" y="5518398"/>
            <a:ext cx="2204100" cy="346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HT5- Language Change</a:t>
            </a:r>
            <a:endParaRPr sz="600" b="0" i="0" u="none" strike="noStrike" cap="none" dirty="0">
              <a:solidFill>
                <a:schemeClr val="dk1"/>
              </a:solidFill>
              <a:highlight>
                <a:srgbClr val="00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182;p1">
            <a:extLst>
              <a:ext uri="{FF2B5EF4-FFF2-40B4-BE49-F238E27FC236}">
                <a16:creationId xmlns:a16="http://schemas.microsoft.com/office/drawing/2014/main" id="{2F0DDF9C-BCCE-4109-84B3-3E0FC5510640}"/>
              </a:ext>
            </a:extLst>
          </p:cNvPr>
          <p:cNvSpPr txBox="1"/>
          <p:nvPr/>
        </p:nvSpPr>
        <p:spPr>
          <a:xfrm>
            <a:off x="6783299" y="5848201"/>
            <a:ext cx="2204100" cy="4308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1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Analysing</a:t>
            </a:r>
            <a:r>
              <a:rPr lang="en-US" sz="11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the influence of social ideas on language change.  </a:t>
            </a:r>
            <a:endParaRPr sz="11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171;p1">
            <a:extLst>
              <a:ext uri="{FF2B5EF4-FFF2-40B4-BE49-F238E27FC236}">
                <a16:creationId xmlns:a16="http://schemas.microsoft.com/office/drawing/2014/main" id="{608CA685-7253-4FBC-BB3D-1A0EE6713DE7}"/>
              </a:ext>
            </a:extLst>
          </p:cNvPr>
          <p:cNvSpPr txBox="1"/>
          <p:nvPr/>
        </p:nvSpPr>
        <p:spPr>
          <a:xfrm>
            <a:off x="3918710" y="5014513"/>
            <a:ext cx="1989995" cy="26157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HT6- Romeo and Juliet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188;p1">
            <a:extLst>
              <a:ext uri="{FF2B5EF4-FFF2-40B4-BE49-F238E27FC236}">
                <a16:creationId xmlns:a16="http://schemas.microsoft.com/office/drawing/2014/main" id="{07367EF6-8131-43E9-B020-A1EA3A927920}"/>
              </a:ext>
            </a:extLst>
          </p:cNvPr>
          <p:cNvSpPr txBox="1"/>
          <p:nvPr/>
        </p:nvSpPr>
        <p:spPr>
          <a:xfrm>
            <a:off x="3918711" y="5304803"/>
            <a:ext cx="1989995" cy="600124"/>
          </a:xfrm>
          <a:prstGeom prst="rect">
            <a:avLst/>
          </a:prstGeom>
          <a:solidFill>
            <a:srgbClr val="002060">
              <a:alpha val="85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Analysing</a:t>
            </a:r>
            <a:r>
              <a:rPr lang="en-US" sz="11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the use of Shakespeare’s choices in the tragedy. </a:t>
            </a:r>
            <a:endParaRPr sz="11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314DF3A-D295-483A-AF8D-3635109EB4CC}"/>
              </a:ext>
            </a:extLst>
          </p:cNvPr>
          <p:cNvSpPr/>
          <p:nvPr/>
        </p:nvSpPr>
        <p:spPr>
          <a:xfrm>
            <a:off x="2489005" y="4292625"/>
            <a:ext cx="1017752" cy="935849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68" b="1" dirty="0">
                <a:solidFill>
                  <a:schemeClr val="tx1"/>
                </a:solidFill>
              </a:rPr>
              <a:t>Year 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D9633C-FAA9-4DC6-A706-2940199AE308}"/>
              </a:ext>
            </a:extLst>
          </p:cNvPr>
          <p:cNvSpPr/>
          <p:nvPr/>
        </p:nvSpPr>
        <p:spPr>
          <a:xfrm>
            <a:off x="3728399" y="3974354"/>
            <a:ext cx="2667459" cy="430887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200"/>
            </a:pPr>
            <a:r>
              <a:rPr lang="en-GB" sz="1100" dirty="0">
                <a:solidFill>
                  <a:schemeClr val="bg1"/>
                </a:solidFill>
                <a:highlight>
                  <a:srgbClr val="008080"/>
                </a:highlight>
                <a:ea typeface="Calibri"/>
                <a:cs typeface="Calibri"/>
                <a:sym typeface="Calibri"/>
              </a:rPr>
              <a:t>HT1-Fiction Reading: Western Lane</a:t>
            </a:r>
            <a:r>
              <a:rPr lang="en-GB" sz="1100" dirty="0">
                <a:solidFill>
                  <a:schemeClr val="bg1"/>
                </a:solidFill>
                <a:highlight>
                  <a:srgbClr val="FFC000"/>
                </a:highlight>
                <a:ea typeface="Calibri"/>
                <a:cs typeface="Calibri"/>
                <a:sym typeface="Calibri"/>
              </a:rPr>
              <a:t>, Evaluating symbolism and writer’s craft</a:t>
            </a:r>
            <a:endParaRPr lang="en-GB" sz="1100" dirty="0">
              <a:solidFill>
                <a:schemeClr val="dk1"/>
              </a:solidFill>
              <a:highlight>
                <a:srgbClr val="FFC000"/>
              </a:highlight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9F69F8-8A0A-4F71-9980-47E44910F432}"/>
              </a:ext>
            </a:extLst>
          </p:cNvPr>
          <p:cNvSpPr/>
          <p:nvPr/>
        </p:nvSpPr>
        <p:spPr>
          <a:xfrm>
            <a:off x="6689749" y="3382217"/>
            <a:ext cx="2406619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200"/>
            </a:pPr>
            <a:r>
              <a:rPr lang="en-GB" sz="1100" dirty="0">
                <a:highlight>
                  <a:srgbClr val="008080"/>
                </a:highlight>
                <a:ea typeface="Calibri"/>
                <a:cs typeface="Calibri"/>
                <a:sym typeface="Calibri"/>
              </a:rPr>
              <a:t>HT2- Drama </a:t>
            </a:r>
            <a:r>
              <a:rPr lang="en-GB" sz="1100" dirty="0">
                <a:highlight>
                  <a:srgbClr val="FFC000"/>
                </a:highlight>
                <a:ea typeface="Calibri"/>
                <a:cs typeface="Calibri"/>
                <a:sym typeface="Calibri"/>
              </a:rPr>
              <a:t>Evaluating the conventions of drama. </a:t>
            </a:r>
          </a:p>
        </p:txBody>
      </p:sp>
      <p:sp>
        <p:nvSpPr>
          <p:cNvPr id="42" name="Google Shape;133;p1">
            <a:extLst>
              <a:ext uri="{FF2B5EF4-FFF2-40B4-BE49-F238E27FC236}">
                <a16:creationId xmlns:a16="http://schemas.microsoft.com/office/drawing/2014/main" id="{0B05337F-C9A6-4FDA-9F37-A2C9954E10CE}"/>
              </a:ext>
            </a:extLst>
          </p:cNvPr>
          <p:cNvSpPr txBox="1"/>
          <p:nvPr/>
        </p:nvSpPr>
        <p:spPr>
          <a:xfrm>
            <a:off x="4559680" y="3026851"/>
            <a:ext cx="1751358" cy="46162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dirty="0">
                <a:highlight>
                  <a:srgbClr val="008080"/>
                </a:highlight>
                <a:latin typeface="Calibri"/>
                <a:ea typeface="Calibri"/>
                <a:cs typeface="Calibri"/>
                <a:sym typeface="Calibri"/>
              </a:rPr>
              <a:t>HT3- Poetry: </a:t>
            </a:r>
            <a:r>
              <a:rPr lang="en-GB" sz="1200" dirty="0">
                <a:highlight>
                  <a:srgbClr val="FFC000"/>
                </a:highlight>
                <a:latin typeface="Calibri"/>
                <a:ea typeface="Calibri"/>
                <a:cs typeface="Calibri"/>
                <a:sym typeface="Calibri"/>
              </a:rPr>
              <a:t>Evaluating the use of poetic devices</a:t>
            </a:r>
            <a:endParaRPr sz="1200" b="0" i="0" u="none" strike="noStrike" cap="none" dirty="0">
              <a:highlight>
                <a:srgbClr val="FFC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134;p1">
            <a:extLst>
              <a:ext uri="{FF2B5EF4-FFF2-40B4-BE49-F238E27FC236}">
                <a16:creationId xmlns:a16="http://schemas.microsoft.com/office/drawing/2014/main" id="{0B492F26-96AE-4A1F-BE32-F53679EEE2B0}"/>
              </a:ext>
            </a:extLst>
          </p:cNvPr>
          <p:cNvSpPr txBox="1"/>
          <p:nvPr/>
        </p:nvSpPr>
        <p:spPr>
          <a:xfrm>
            <a:off x="1937340" y="3026987"/>
            <a:ext cx="2322300" cy="83095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bg1"/>
                </a:solidFill>
                <a:highlight>
                  <a:srgbClr val="008080"/>
                </a:highlight>
                <a:latin typeface="Calibri"/>
                <a:ea typeface="Calibri"/>
                <a:cs typeface="Calibri"/>
                <a:sym typeface="Calibri"/>
              </a:rPr>
              <a:t>HT4- My Liverpool.</a:t>
            </a:r>
            <a:r>
              <a:rPr lang="en-US" sz="1200" b="0" i="0" u="none" strike="noStrike" cap="none" dirty="0">
                <a:solidFill>
                  <a:schemeClr val="dk1"/>
                </a:solidFill>
                <a:highlight>
                  <a:srgbClr val="FFC000"/>
                </a:highlight>
                <a:latin typeface="Calibri"/>
                <a:ea typeface="Calibri"/>
                <a:cs typeface="Calibri"/>
                <a:sym typeface="Calibri"/>
              </a:rPr>
              <a:t> Evaluating the impact of historical </a:t>
            </a:r>
            <a:r>
              <a:rPr lang="en-US" sz="1200" dirty="0">
                <a:solidFill>
                  <a:schemeClr val="dk1"/>
                </a:solidFill>
                <a:highlight>
                  <a:srgbClr val="FFC000"/>
                </a:highlight>
                <a:latin typeface="Calibri"/>
                <a:ea typeface="Calibri"/>
                <a:cs typeface="Calibri"/>
                <a:sym typeface="Calibri"/>
              </a:rPr>
              <a:t>events on the traditions of Liverpool. Writing their own article on Liverpool.</a:t>
            </a:r>
            <a:endParaRPr sz="1200" b="0" i="0" u="none" strike="noStrike" cap="none" dirty="0">
              <a:solidFill>
                <a:schemeClr val="dk1"/>
              </a:solidFill>
              <a:highlight>
                <a:srgbClr val="FFC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135;p1">
            <a:extLst>
              <a:ext uri="{FF2B5EF4-FFF2-40B4-BE49-F238E27FC236}">
                <a16:creationId xmlns:a16="http://schemas.microsoft.com/office/drawing/2014/main" id="{E4148C5A-C7B5-4208-862A-DED957CCA214}"/>
              </a:ext>
            </a:extLst>
          </p:cNvPr>
          <p:cNvSpPr txBox="1"/>
          <p:nvPr/>
        </p:nvSpPr>
        <p:spPr>
          <a:xfrm>
            <a:off x="891057" y="2097789"/>
            <a:ext cx="2615700" cy="43084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bg1"/>
                </a:solidFill>
                <a:highlight>
                  <a:srgbClr val="008080"/>
                </a:highlight>
                <a:latin typeface="Calibri"/>
                <a:ea typeface="Calibri"/>
                <a:cs typeface="Calibri"/>
                <a:sym typeface="Calibri"/>
              </a:rPr>
              <a:t>HT5- Macbeth.  </a:t>
            </a:r>
            <a:r>
              <a:rPr lang="en-US" sz="1100" b="0" i="0" u="none" strike="noStrike" cap="none" dirty="0">
                <a:solidFill>
                  <a:schemeClr val="dk1"/>
                </a:solidFill>
                <a:highlight>
                  <a:srgbClr val="FFC000"/>
                </a:highlight>
                <a:latin typeface="Calibri"/>
                <a:ea typeface="Calibri"/>
                <a:cs typeface="Calibri"/>
                <a:sym typeface="Calibri"/>
              </a:rPr>
              <a:t>Evaluating key themes, the tragic hero and critical analysis. </a:t>
            </a:r>
            <a:endParaRPr sz="1100" b="0" i="0" u="none" strike="noStrike" cap="none" dirty="0">
              <a:solidFill>
                <a:schemeClr val="dk1"/>
              </a:solidFill>
              <a:highlight>
                <a:srgbClr val="FFC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136;p1">
            <a:extLst>
              <a:ext uri="{FF2B5EF4-FFF2-40B4-BE49-F238E27FC236}">
                <a16:creationId xmlns:a16="http://schemas.microsoft.com/office/drawing/2014/main" id="{D019001D-AF7E-4808-A235-22FBA78D5EB0}"/>
              </a:ext>
            </a:extLst>
          </p:cNvPr>
          <p:cNvSpPr txBox="1"/>
          <p:nvPr/>
        </p:nvSpPr>
        <p:spPr>
          <a:xfrm>
            <a:off x="4874394" y="2023942"/>
            <a:ext cx="1978383" cy="43084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b="0" i="0" u="none" strike="noStrike" cap="none" dirty="0">
                <a:highlight>
                  <a:srgbClr val="008080"/>
                </a:highlight>
                <a:latin typeface="Calibri"/>
                <a:ea typeface="Calibri"/>
                <a:cs typeface="Calibri"/>
                <a:sym typeface="Calibri"/>
              </a:rPr>
              <a:t>HT6- </a:t>
            </a:r>
            <a:r>
              <a:rPr lang="en-US" sz="1100" b="0" i="0" u="none" strike="noStrike" cap="none">
                <a:highlight>
                  <a:srgbClr val="008080"/>
                </a:highlight>
                <a:latin typeface="Calibri"/>
                <a:ea typeface="Calibri"/>
                <a:cs typeface="Calibri"/>
                <a:sym typeface="Calibri"/>
              </a:rPr>
              <a:t>Macbeth.</a:t>
            </a:r>
            <a:r>
              <a:rPr lang="en-US" sz="1100" b="0" i="0" u="none" strike="noStrike" cap="none">
                <a:highlight>
                  <a:srgbClr val="FFC000"/>
                </a:highlight>
                <a:latin typeface="Calibri"/>
                <a:ea typeface="Calibri"/>
                <a:cs typeface="Calibri"/>
                <a:sym typeface="Calibri"/>
              </a:rPr>
              <a:t>Evaluating</a:t>
            </a:r>
            <a:r>
              <a:rPr lang="en-US" sz="1100" b="0" i="0" u="none" strike="noStrike" cap="none" dirty="0">
                <a:highlight>
                  <a:srgbClr val="FFC000"/>
                </a:highlight>
                <a:latin typeface="Calibri"/>
                <a:ea typeface="Calibri"/>
                <a:cs typeface="Calibri"/>
                <a:sym typeface="Calibri"/>
              </a:rPr>
              <a:t> Shakespeare’s methods. </a:t>
            </a:r>
            <a:endParaRPr sz="1100" b="0" i="0" u="none" strike="noStrike" cap="none" dirty="0">
              <a:highlight>
                <a:srgbClr val="FFC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Picture 38" descr="World Poetry Day | Sandarac">
            <a:extLst>
              <a:ext uri="{FF2B5EF4-FFF2-40B4-BE49-F238E27FC236}">
                <a16:creationId xmlns:a16="http://schemas.microsoft.com/office/drawing/2014/main" id="{744EA169-2EB7-4081-A788-3FC001DDA2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00"/>
          <a:stretch/>
        </p:blipFill>
        <p:spPr bwMode="auto">
          <a:xfrm>
            <a:off x="207070" y="7743834"/>
            <a:ext cx="1618070" cy="82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A49EF2-5C52-72A2-2C18-F4F189A11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4684" y="11315220"/>
            <a:ext cx="621350" cy="986156"/>
          </a:xfrm>
          <a:prstGeom prst="rect">
            <a:avLst/>
          </a:prstGeom>
        </p:spPr>
      </p:pic>
      <p:pic>
        <p:nvPicPr>
          <p:cNvPr id="1028" name="Picture 4" descr="Superman and Paula Browns new snowsuit :: Behance">
            <a:extLst>
              <a:ext uri="{FF2B5EF4-FFF2-40B4-BE49-F238E27FC236}">
                <a16:creationId xmlns:a16="http://schemas.microsoft.com/office/drawing/2014/main" id="{0EA8175E-39F7-E707-D2BF-F44B46476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4" y="11593274"/>
            <a:ext cx="607355" cy="92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eltic and the History of the English Language – Arrant Pedantry">
            <a:extLst>
              <a:ext uri="{FF2B5EF4-FFF2-40B4-BE49-F238E27FC236}">
                <a16:creationId xmlns:a16="http://schemas.microsoft.com/office/drawing/2014/main" id="{DD12FD45-D316-25B2-1494-A307CFC56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80" y="9970235"/>
            <a:ext cx="1617833" cy="88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illiam Shakespeare - Wikipedia">
            <a:extLst>
              <a:ext uri="{FF2B5EF4-FFF2-40B4-BE49-F238E27FC236}">
                <a16:creationId xmlns:a16="http://schemas.microsoft.com/office/drawing/2014/main" id="{B6EBB515-F9B4-6119-5D19-1B7C3CC46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455" y="8835996"/>
            <a:ext cx="1203217" cy="153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he Pearl (Penguin Great Books of the ...">
            <a:extLst>
              <a:ext uri="{FF2B5EF4-FFF2-40B4-BE49-F238E27FC236}">
                <a16:creationId xmlns:a16="http://schemas.microsoft.com/office/drawing/2014/main" id="{9C14556D-0839-0C42-AF31-C0DFFE4D3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549" y="6380129"/>
            <a:ext cx="674429" cy="118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artin Luther King, Jr.">
            <a:extLst>
              <a:ext uri="{FF2B5EF4-FFF2-40B4-BE49-F238E27FC236}">
                <a16:creationId xmlns:a16="http://schemas.microsoft.com/office/drawing/2014/main" id="{3FD8A80C-5EFC-21FC-46EC-9CA7C7CD4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453" y="5801329"/>
            <a:ext cx="1131123" cy="84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1996's 'Romeo + Juliet' is a unique ...">
            <a:extLst>
              <a:ext uri="{FF2B5EF4-FFF2-40B4-BE49-F238E27FC236}">
                <a16:creationId xmlns:a16="http://schemas.microsoft.com/office/drawing/2014/main" id="{74775D05-306B-1909-15D3-1692B0897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036" y="4091579"/>
            <a:ext cx="1303025" cy="129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C749E9-A5AF-9798-287F-2114290ECE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85357" y="4095762"/>
            <a:ext cx="1009965" cy="1521592"/>
          </a:xfrm>
          <a:prstGeom prst="rect">
            <a:avLst/>
          </a:prstGeom>
        </p:spPr>
      </p:pic>
      <p:pic>
        <p:nvPicPr>
          <p:cNvPr id="1046" name="Picture 22" descr="Liverpool's waterfront tops England's Great Places list - BBC News">
            <a:extLst>
              <a:ext uri="{FF2B5EF4-FFF2-40B4-BE49-F238E27FC236}">
                <a16:creationId xmlns:a16="http://schemas.microsoft.com/office/drawing/2014/main" id="{E01863CD-8DB4-8B5A-A552-B01F0D52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3" y="2985402"/>
            <a:ext cx="1598941" cy="89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Macbeth – Plays for New Audiences">
            <a:extLst>
              <a:ext uri="{FF2B5EF4-FFF2-40B4-BE49-F238E27FC236}">
                <a16:creationId xmlns:a16="http://schemas.microsoft.com/office/drawing/2014/main" id="{33ABF4FA-EE77-336E-89F7-5C4CEAF0A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05" y="1185123"/>
            <a:ext cx="1584490" cy="158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605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5982</TotalTime>
  <Words>262</Words>
  <Application>Microsoft Office PowerPoint</Application>
  <PresentationFormat>A3 Paper (297x420 mm)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Holmes</dc:creator>
  <cp:lastModifiedBy>Helen Darlington</cp:lastModifiedBy>
  <cp:revision>36</cp:revision>
  <cp:lastPrinted>2021-10-28T08:42:02Z</cp:lastPrinted>
  <dcterms:created xsi:type="dcterms:W3CDTF">2021-10-16T05:40:28Z</dcterms:created>
  <dcterms:modified xsi:type="dcterms:W3CDTF">2025-09-18T10:34:33Z</dcterms:modified>
</cp:coreProperties>
</file>